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4" r:id="rId17"/>
    <p:sldId id="275" r:id="rId18"/>
    <p:sldId id="276" r:id="rId19"/>
    <p:sldId id="277" r:id="rId20"/>
    <p:sldId id="269" r:id="rId21"/>
  </p:sldIdLst>
  <p:sldSz cx="18288000" cy="10287000"/>
  <p:notesSz cx="6858000" cy="9144000"/>
  <p:embeddedFontLst>
    <p:embeddedFont>
      <p:font typeface="Arimo" panose="020B0604020202020204" charset="0"/>
      <p:regular r:id="rId23"/>
    </p:embeddedFont>
    <p:embeddedFont>
      <p:font typeface="Calibri" panose="020F0502020204030204" pitchFamily="34" charset="0"/>
      <p:regular r:id="rId24"/>
      <p:bold r:id="rId25"/>
      <p:italic r:id="rId26"/>
      <p:boldItalic r:id="rId27"/>
    </p:embeddedFont>
    <p:embeddedFont>
      <p:font typeface="Raleway" panose="020B0604020202020204" charset="0"/>
      <p:regular r:id="rId28"/>
    </p:embeddedFont>
    <p:embeddedFont>
      <p:font typeface="Raleway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46"/>
    <a:srgbClr val="019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14A29F-F280-4930-A9B9-DBFD13BB6DB4}" type="datetimeFigureOut">
              <a:rPr lang="es-MX" smtClean="0"/>
              <a:t>23/09/2020</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3B27E-0AE7-4844-BB0B-F51552420B41}" type="slidenum">
              <a:rPr lang="es-MX" smtClean="0"/>
              <a:t>‹#›</a:t>
            </a:fld>
            <a:endParaRPr lang="es-MX"/>
          </a:p>
        </p:txBody>
      </p:sp>
    </p:spTree>
    <p:extLst>
      <p:ext uri="{BB962C8B-B14F-4D97-AF65-F5344CB8AC3E}">
        <p14:creationId xmlns:p14="http://schemas.microsoft.com/office/powerpoint/2010/main" val="2156639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Slide Number Placeholder 3"/>
          <p:cNvSpPr>
            <a:spLocks noGrp="1"/>
          </p:cNvSpPr>
          <p:nvPr>
            <p:ph type="sldNum" sz="quarter" idx="5"/>
          </p:nvPr>
        </p:nvSpPr>
        <p:spPr/>
        <p:txBody>
          <a:bodyPr/>
          <a:lstStyle/>
          <a:p>
            <a:fld id="{5213B27E-0AE7-4844-BB0B-F51552420B41}" type="slidenum">
              <a:rPr lang="es-MX" smtClean="0"/>
              <a:t>20</a:t>
            </a:fld>
            <a:endParaRPr lang="es-MX"/>
          </a:p>
        </p:txBody>
      </p:sp>
    </p:spTree>
    <p:extLst>
      <p:ext uri="{BB962C8B-B14F-4D97-AF65-F5344CB8AC3E}">
        <p14:creationId xmlns:p14="http://schemas.microsoft.com/office/powerpoint/2010/main" val="228975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688234" y="1789379"/>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1603459" y="-1066403"/>
            <a:ext cx="15081082" cy="10324703"/>
            <a:chOff x="0" y="0"/>
            <a:chExt cx="61017743" cy="41773533"/>
          </a:xfrm>
        </p:grpSpPr>
        <p:sp>
          <p:nvSpPr>
            <p:cNvPr id="5" name="Freeform 5"/>
            <p:cNvSpPr/>
            <p:nvPr/>
          </p:nvSpPr>
          <p:spPr>
            <a:xfrm>
              <a:off x="0" y="0"/>
              <a:ext cx="61017745" cy="41773534"/>
            </a:xfrm>
            <a:custGeom>
              <a:avLst/>
              <a:gdLst/>
              <a:ahLst/>
              <a:cxnLst/>
              <a:rect l="l" t="t" r="r" b="b"/>
              <a:pathLst>
                <a:path w="61017745" h="41773534">
                  <a:moveTo>
                    <a:pt x="60791682" y="0"/>
                  </a:moveTo>
                  <a:lnTo>
                    <a:pt x="0" y="0"/>
                  </a:lnTo>
                  <a:lnTo>
                    <a:pt x="0" y="41773534"/>
                  </a:lnTo>
                  <a:lnTo>
                    <a:pt x="61017745" y="41773534"/>
                  </a:lnTo>
                  <a:lnTo>
                    <a:pt x="61017745" y="0"/>
                  </a:lnTo>
                  <a:lnTo>
                    <a:pt x="60791682" y="0"/>
                  </a:lnTo>
                  <a:close/>
                  <a:moveTo>
                    <a:pt x="60791682" y="41547473"/>
                  </a:moveTo>
                  <a:lnTo>
                    <a:pt x="228600" y="41547473"/>
                  </a:lnTo>
                  <a:lnTo>
                    <a:pt x="228600" y="228600"/>
                  </a:lnTo>
                  <a:lnTo>
                    <a:pt x="60791682" y="228600"/>
                  </a:lnTo>
                  <a:lnTo>
                    <a:pt x="60791682" y="41547473"/>
                  </a:lnTo>
                  <a:close/>
                </a:path>
              </a:pathLst>
            </a:custGeom>
            <a:solidFill>
              <a:srgbClr val="01949A"/>
            </a:solidFill>
          </p:spPr>
        </p:sp>
      </p:grpSp>
      <p:sp>
        <p:nvSpPr>
          <p:cNvPr id="6" name="AutoShape 6"/>
          <p:cNvSpPr/>
          <p:nvPr/>
        </p:nvSpPr>
        <p:spPr>
          <a:xfrm>
            <a:off x="-765717" y="-377769"/>
            <a:ext cx="3588833" cy="3122181"/>
          </a:xfrm>
          <a:prstGeom prst="rect">
            <a:avLst/>
          </a:prstGeom>
          <a:solidFill>
            <a:srgbClr val="CD0046"/>
          </a:solidFill>
        </p:spPr>
      </p:sp>
      <p:sp>
        <p:nvSpPr>
          <p:cNvPr id="7" name="AutoShape 7"/>
          <p:cNvSpPr/>
          <p:nvPr/>
        </p:nvSpPr>
        <p:spPr>
          <a:xfrm>
            <a:off x="15958698" y="7631651"/>
            <a:ext cx="3697502" cy="3049736"/>
          </a:xfrm>
          <a:prstGeom prst="rect">
            <a:avLst/>
          </a:prstGeom>
          <a:solidFill>
            <a:srgbClr val="01949A"/>
          </a:solidFill>
        </p:spPr>
      </p:sp>
      <p:pic>
        <p:nvPicPr>
          <p:cNvPr id="8" name="Picture 8"/>
          <p:cNvPicPr>
            <a:picLocks noChangeAspect="1"/>
          </p:cNvPicPr>
          <p:nvPr/>
        </p:nvPicPr>
        <p:blipFill>
          <a:blip r:embed="rId2"/>
          <a:srcRect/>
          <a:stretch>
            <a:fillRect/>
          </a:stretch>
        </p:blipFill>
        <p:spPr>
          <a:xfrm>
            <a:off x="10620569" y="3924498"/>
            <a:ext cx="5272642" cy="5673557"/>
          </a:xfrm>
          <a:prstGeom prst="rect">
            <a:avLst/>
          </a:prstGeom>
        </p:spPr>
      </p:pic>
      <p:sp>
        <p:nvSpPr>
          <p:cNvPr id="9" name="TextBox 9"/>
          <p:cNvSpPr txBox="1"/>
          <p:nvPr/>
        </p:nvSpPr>
        <p:spPr>
          <a:xfrm>
            <a:off x="4788891" y="2705678"/>
            <a:ext cx="8710218" cy="1065530"/>
          </a:xfrm>
          <a:prstGeom prst="rect">
            <a:avLst/>
          </a:prstGeom>
        </p:spPr>
        <p:txBody>
          <a:bodyPr lIns="0" tIns="0" rIns="0" bIns="0" rtlCol="0" anchor="t">
            <a:spAutoFit/>
          </a:bodyPr>
          <a:lstStyle/>
          <a:p>
            <a:pPr algn="ctr">
              <a:lnSpc>
                <a:spcPts val="8260"/>
              </a:lnSpc>
            </a:pPr>
            <a:r>
              <a:rPr lang="en-US" sz="7000" spc="406">
                <a:solidFill>
                  <a:srgbClr val="CD0046"/>
                </a:solidFill>
                <a:latin typeface="Raleway Bold Italics"/>
              </a:rPr>
              <a:t>CLUSTERING</a:t>
            </a:r>
          </a:p>
        </p:txBody>
      </p:sp>
      <p:sp>
        <p:nvSpPr>
          <p:cNvPr id="10" name="TextBox 10"/>
          <p:cNvSpPr txBox="1"/>
          <p:nvPr/>
        </p:nvSpPr>
        <p:spPr>
          <a:xfrm>
            <a:off x="6830932" y="907097"/>
            <a:ext cx="4626137" cy="533400"/>
          </a:xfrm>
          <a:prstGeom prst="rect">
            <a:avLst/>
          </a:prstGeom>
        </p:spPr>
        <p:txBody>
          <a:bodyPr lIns="0" tIns="0" rIns="0" bIns="0" rtlCol="0" anchor="t">
            <a:spAutoFit/>
          </a:bodyPr>
          <a:lstStyle/>
          <a:p>
            <a:pPr>
              <a:lnSpc>
                <a:spcPts val="4079"/>
              </a:lnSpc>
            </a:pPr>
            <a:r>
              <a:rPr lang="en-US" sz="3400" spc="272">
                <a:solidFill>
                  <a:srgbClr val="01949A"/>
                </a:solidFill>
                <a:latin typeface="Raleway Bold"/>
              </a:rPr>
              <a:t>MINERÍA DE DATOS</a:t>
            </a:r>
          </a:p>
        </p:txBody>
      </p:sp>
      <p:sp>
        <p:nvSpPr>
          <p:cNvPr id="11" name="TextBox 11"/>
          <p:cNvSpPr txBox="1"/>
          <p:nvPr/>
        </p:nvSpPr>
        <p:spPr>
          <a:xfrm>
            <a:off x="2508214" y="4487342"/>
            <a:ext cx="7840873" cy="4566635"/>
          </a:xfrm>
          <a:prstGeom prst="rect">
            <a:avLst/>
          </a:prstGeom>
        </p:spPr>
        <p:txBody>
          <a:bodyPr lIns="0" tIns="0" rIns="0" bIns="0" rtlCol="0" anchor="t">
            <a:spAutoFit/>
          </a:bodyPr>
          <a:lstStyle/>
          <a:p>
            <a:pPr>
              <a:lnSpc>
                <a:spcPts val="4480"/>
              </a:lnSpc>
            </a:pPr>
            <a:r>
              <a:rPr lang="en-US" sz="3200" spc="288" dirty="0" err="1">
                <a:solidFill>
                  <a:srgbClr val="000000"/>
                </a:solidFill>
                <a:latin typeface="Raleway Italics"/>
              </a:rPr>
              <a:t>Equipo</a:t>
            </a:r>
            <a:r>
              <a:rPr lang="en-US" sz="3200" spc="288" dirty="0">
                <a:solidFill>
                  <a:srgbClr val="000000"/>
                </a:solidFill>
                <a:latin typeface="Raleway Italics"/>
              </a:rPr>
              <a:t> 1</a:t>
            </a:r>
          </a:p>
          <a:p>
            <a:pPr>
              <a:lnSpc>
                <a:spcPts val="4480"/>
              </a:lnSpc>
            </a:pPr>
            <a:endParaRPr lang="en-US" sz="3200" spc="288" dirty="0">
              <a:solidFill>
                <a:srgbClr val="000000"/>
              </a:solidFill>
              <a:latin typeface="Raleway Italics"/>
            </a:endParaRPr>
          </a:p>
          <a:p>
            <a:pPr>
              <a:lnSpc>
                <a:spcPts val="4480"/>
              </a:lnSpc>
            </a:pPr>
            <a:r>
              <a:rPr lang="en-US" sz="3200" spc="288" dirty="0">
                <a:solidFill>
                  <a:srgbClr val="000000"/>
                </a:solidFill>
                <a:latin typeface="Raleway Italics"/>
              </a:rPr>
              <a:t>Patricia Arvizu		1823604 </a:t>
            </a:r>
          </a:p>
          <a:p>
            <a:pPr>
              <a:lnSpc>
                <a:spcPts val="4480"/>
              </a:lnSpc>
            </a:pPr>
            <a:r>
              <a:rPr lang="en-US" sz="3200" spc="288" dirty="0">
                <a:solidFill>
                  <a:srgbClr val="000000"/>
                </a:solidFill>
                <a:latin typeface="Raleway Italics"/>
              </a:rPr>
              <a:t>Helena Carrillo		</a:t>
            </a:r>
            <a:r>
              <a:rPr lang="es-MX" sz="3200" spc="288" dirty="0">
                <a:solidFill>
                  <a:srgbClr val="000000"/>
                </a:solidFill>
                <a:latin typeface="Raleway Italics"/>
              </a:rPr>
              <a:t>1725370</a:t>
            </a:r>
            <a:r>
              <a:rPr lang="en-US" sz="3200" spc="288" dirty="0">
                <a:solidFill>
                  <a:srgbClr val="000000"/>
                </a:solidFill>
                <a:latin typeface="Raleway Italics"/>
              </a:rPr>
              <a:t>		</a:t>
            </a:r>
          </a:p>
          <a:p>
            <a:pPr>
              <a:lnSpc>
                <a:spcPts val="4480"/>
              </a:lnSpc>
            </a:pPr>
            <a:r>
              <a:rPr lang="en-US" sz="3200" spc="288" dirty="0" err="1">
                <a:solidFill>
                  <a:srgbClr val="000000"/>
                </a:solidFill>
                <a:latin typeface="Raleway Italics"/>
              </a:rPr>
              <a:t>Noé</a:t>
            </a:r>
            <a:r>
              <a:rPr lang="en-US" sz="3200" spc="288" dirty="0">
                <a:solidFill>
                  <a:srgbClr val="000000"/>
                </a:solidFill>
                <a:latin typeface="Raleway Italics"/>
              </a:rPr>
              <a:t> López			1812678</a:t>
            </a:r>
          </a:p>
          <a:p>
            <a:pPr>
              <a:lnSpc>
                <a:spcPts val="4480"/>
              </a:lnSpc>
            </a:pPr>
            <a:r>
              <a:rPr lang="en-US" sz="3200" spc="288" dirty="0">
                <a:solidFill>
                  <a:srgbClr val="000000"/>
                </a:solidFill>
                <a:latin typeface="Raleway Italics"/>
              </a:rPr>
              <a:t>Vanessa Ortiz		</a:t>
            </a:r>
            <a:r>
              <a:rPr lang="es-MX" sz="3200" spc="288" dirty="0">
                <a:solidFill>
                  <a:srgbClr val="000000"/>
                </a:solidFill>
                <a:latin typeface="Raleway Italics"/>
              </a:rPr>
              <a:t>1810699</a:t>
            </a:r>
            <a:endParaRPr lang="en-US" sz="3200" spc="288" dirty="0">
              <a:solidFill>
                <a:srgbClr val="000000"/>
              </a:solidFill>
              <a:latin typeface="Raleway Italics"/>
            </a:endParaRPr>
          </a:p>
          <a:p>
            <a:pPr>
              <a:lnSpc>
                <a:spcPts val="4480"/>
              </a:lnSpc>
            </a:pPr>
            <a:r>
              <a:rPr lang="en-US" sz="3200" spc="288" dirty="0">
                <a:solidFill>
                  <a:srgbClr val="000000"/>
                </a:solidFill>
                <a:latin typeface="Raleway Italics"/>
              </a:rPr>
              <a:t>Miguel Ovalle		</a:t>
            </a:r>
            <a:r>
              <a:rPr lang="es-MX" sz="3200" spc="288" dirty="0">
                <a:solidFill>
                  <a:srgbClr val="000000"/>
                </a:solidFill>
                <a:latin typeface="Raleway Italics"/>
              </a:rPr>
              <a:t>1801990</a:t>
            </a:r>
            <a:endParaRPr lang="en-US" sz="3200" spc="288" dirty="0">
              <a:solidFill>
                <a:srgbClr val="000000"/>
              </a:solidFill>
              <a:latin typeface="Raleway Italics"/>
            </a:endParaRPr>
          </a:p>
          <a:p>
            <a:pPr>
              <a:lnSpc>
                <a:spcPts val="4480"/>
              </a:lnSpc>
            </a:pPr>
            <a:r>
              <a:rPr lang="en-US" sz="3200" spc="288" dirty="0">
                <a:solidFill>
                  <a:srgbClr val="000000"/>
                </a:solidFill>
                <a:latin typeface="Raleway Italics"/>
              </a:rPr>
              <a:t>Keila Puente			</a:t>
            </a:r>
            <a:r>
              <a:rPr lang="es-MX" sz="3200" spc="288" dirty="0">
                <a:solidFill>
                  <a:srgbClr val="000000"/>
                </a:solidFill>
                <a:latin typeface="Raleway Italics"/>
              </a:rPr>
              <a:t>1807864</a:t>
            </a:r>
            <a:endParaRPr lang="en-US" sz="3200" spc="288" dirty="0">
              <a:solidFill>
                <a:srgbClr val="000000"/>
              </a:solidFill>
              <a:latin typeface="Raleway Itali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630249" y="-746219"/>
            <a:ext cx="18015131" cy="10469594"/>
            <a:chOff x="0" y="0"/>
            <a:chExt cx="72888844" cy="42359760"/>
          </a:xfrm>
        </p:grpSpPr>
        <p:sp>
          <p:nvSpPr>
            <p:cNvPr id="3" name="Freeform 3"/>
            <p:cNvSpPr/>
            <p:nvPr/>
          </p:nvSpPr>
          <p:spPr>
            <a:xfrm>
              <a:off x="0" y="0"/>
              <a:ext cx="72888841" cy="42359762"/>
            </a:xfrm>
            <a:custGeom>
              <a:avLst/>
              <a:gdLst/>
              <a:ahLst/>
              <a:cxnLst/>
              <a:rect l="l" t="t" r="r" b="b"/>
              <a:pathLst>
                <a:path w="72888841" h="42359762">
                  <a:moveTo>
                    <a:pt x="72662783" y="0"/>
                  </a:moveTo>
                  <a:lnTo>
                    <a:pt x="0" y="0"/>
                  </a:lnTo>
                  <a:lnTo>
                    <a:pt x="0" y="42359762"/>
                  </a:lnTo>
                  <a:lnTo>
                    <a:pt x="72888841" y="42359762"/>
                  </a:lnTo>
                  <a:lnTo>
                    <a:pt x="72888841" y="0"/>
                  </a:lnTo>
                  <a:lnTo>
                    <a:pt x="72662783" y="0"/>
                  </a:lnTo>
                  <a:close/>
                  <a:moveTo>
                    <a:pt x="72662783" y="42133701"/>
                  </a:moveTo>
                  <a:lnTo>
                    <a:pt x="228600" y="42133701"/>
                  </a:lnTo>
                  <a:lnTo>
                    <a:pt x="228600" y="228600"/>
                  </a:lnTo>
                  <a:lnTo>
                    <a:pt x="72662783" y="228600"/>
                  </a:lnTo>
                  <a:lnTo>
                    <a:pt x="72662783" y="42133701"/>
                  </a:lnTo>
                  <a:close/>
                </a:path>
              </a:pathLst>
            </a:custGeom>
            <a:solidFill>
              <a:srgbClr val="01949A"/>
            </a:solidFill>
          </p:spPr>
        </p:sp>
      </p:grpSp>
      <p:grpSp>
        <p:nvGrpSpPr>
          <p:cNvPr id="4" name="Group 4"/>
          <p:cNvGrpSpPr/>
          <p:nvPr/>
        </p:nvGrpSpPr>
        <p:grpSpPr>
          <a:xfrm>
            <a:off x="-900722" y="-746219"/>
            <a:ext cx="18160022" cy="3369920"/>
            <a:chOff x="0" y="0"/>
            <a:chExt cx="73475071" cy="13634627"/>
          </a:xfrm>
        </p:grpSpPr>
        <p:sp>
          <p:nvSpPr>
            <p:cNvPr id="5" name="Freeform 5"/>
            <p:cNvSpPr/>
            <p:nvPr/>
          </p:nvSpPr>
          <p:spPr>
            <a:xfrm>
              <a:off x="0" y="0"/>
              <a:ext cx="73475069" cy="13634627"/>
            </a:xfrm>
            <a:custGeom>
              <a:avLst/>
              <a:gdLst/>
              <a:ahLst/>
              <a:cxnLst/>
              <a:rect l="l" t="t" r="r" b="b"/>
              <a:pathLst>
                <a:path w="73475069" h="13634627">
                  <a:moveTo>
                    <a:pt x="73249011" y="0"/>
                  </a:moveTo>
                  <a:lnTo>
                    <a:pt x="0" y="0"/>
                  </a:lnTo>
                  <a:lnTo>
                    <a:pt x="0" y="13634627"/>
                  </a:lnTo>
                  <a:lnTo>
                    <a:pt x="73475069" y="13634627"/>
                  </a:lnTo>
                  <a:lnTo>
                    <a:pt x="73475069" y="0"/>
                  </a:lnTo>
                  <a:lnTo>
                    <a:pt x="73249011" y="0"/>
                  </a:lnTo>
                  <a:close/>
                  <a:moveTo>
                    <a:pt x="73249011" y="13408568"/>
                  </a:moveTo>
                  <a:lnTo>
                    <a:pt x="228600" y="13408568"/>
                  </a:lnTo>
                  <a:lnTo>
                    <a:pt x="228600" y="228600"/>
                  </a:lnTo>
                  <a:lnTo>
                    <a:pt x="73249011" y="228600"/>
                  </a:lnTo>
                  <a:lnTo>
                    <a:pt x="73249011" y="13408568"/>
                  </a:lnTo>
                  <a:close/>
                </a:path>
              </a:pathLst>
            </a:custGeom>
            <a:solidFill>
              <a:srgbClr val="01949A"/>
            </a:solidFill>
          </p:spPr>
        </p:sp>
      </p:grpSp>
      <p:sp>
        <p:nvSpPr>
          <p:cNvPr id="6" name="AutoShape 6"/>
          <p:cNvSpPr/>
          <p:nvPr/>
        </p:nvSpPr>
        <p:spPr>
          <a:xfrm>
            <a:off x="16453297" y="-248699"/>
            <a:ext cx="3878616" cy="2180388"/>
          </a:xfrm>
          <a:prstGeom prst="rect">
            <a:avLst/>
          </a:prstGeom>
          <a:solidFill>
            <a:srgbClr val="CD0046"/>
          </a:solidFill>
        </p:spPr>
      </p:sp>
      <p:sp>
        <p:nvSpPr>
          <p:cNvPr id="7" name="AutoShape 7"/>
          <p:cNvSpPr/>
          <p:nvPr/>
        </p:nvSpPr>
        <p:spPr>
          <a:xfrm>
            <a:off x="-2197905" y="4488579"/>
            <a:ext cx="3226605" cy="4607317"/>
          </a:xfrm>
          <a:prstGeom prst="rect">
            <a:avLst/>
          </a:prstGeom>
          <a:solidFill>
            <a:srgbClr val="01949A"/>
          </a:solidFill>
        </p:spPr>
      </p:sp>
      <p:pic>
        <p:nvPicPr>
          <p:cNvPr id="8" name="Picture 8"/>
          <p:cNvPicPr>
            <a:picLocks noChangeAspect="1"/>
          </p:cNvPicPr>
          <p:nvPr/>
        </p:nvPicPr>
        <p:blipFill>
          <a:blip r:embed="rId2"/>
          <a:srcRect/>
          <a:stretch>
            <a:fillRect/>
          </a:stretch>
        </p:blipFill>
        <p:spPr>
          <a:xfrm>
            <a:off x="5242647" y="4488579"/>
            <a:ext cx="7802706" cy="3722249"/>
          </a:xfrm>
          <a:prstGeom prst="rect">
            <a:avLst/>
          </a:prstGeom>
        </p:spPr>
      </p:pic>
      <p:sp>
        <p:nvSpPr>
          <p:cNvPr id="9" name="TextBox 9"/>
          <p:cNvSpPr txBox="1"/>
          <p:nvPr/>
        </p:nvSpPr>
        <p:spPr>
          <a:xfrm>
            <a:off x="1703624" y="881592"/>
            <a:ext cx="13564080" cy="887095"/>
          </a:xfrm>
          <a:prstGeom prst="rect">
            <a:avLst/>
          </a:prstGeom>
        </p:spPr>
        <p:txBody>
          <a:bodyPr lIns="0" tIns="0" rIns="0" bIns="0" rtlCol="0" anchor="t">
            <a:spAutoFit/>
          </a:bodyPr>
          <a:lstStyle/>
          <a:p>
            <a:pPr>
              <a:lnSpc>
                <a:spcPts val="7040"/>
              </a:lnSpc>
            </a:pPr>
            <a:r>
              <a:rPr lang="en-US" sz="5500" spc="165">
                <a:solidFill>
                  <a:srgbClr val="01949A"/>
                </a:solidFill>
                <a:latin typeface="Raleway Bold Italics"/>
              </a:rPr>
              <a:t>MÉTODO K-MEDIAS</a:t>
            </a:r>
          </a:p>
        </p:txBody>
      </p:sp>
      <p:sp>
        <p:nvSpPr>
          <p:cNvPr id="10" name="TextBox 10"/>
          <p:cNvSpPr txBox="1"/>
          <p:nvPr/>
        </p:nvSpPr>
        <p:spPr>
          <a:xfrm>
            <a:off x="1703624" y="3110629"/>
            <a:ext cx="15555676" cy="905510"/>
          </a:xfrm>
          <a:prstGeom prst="rect">
            <a:avLst/>
          </a:prstGeom>
        </p:spPr>
        <p:txBody>
          <a:bodyPr lIns="0" tIns="0" rIns="0" bIns="0" rtlCol="0" anchor="t">
            <a:spAutoFit/>
          </a:bodyPr>
          <a:lstStyle/>
          <a:p>
            <a:pPr>
              <a:lnSpc>
                <a:spcPts val="3640"/>
              </a:lnSpc>
            </a:pPr>
            <a:r>
              <a:rPr lang="en-US" sz="2600" spc="26">
                <a:solidFill>
                  <a:srgbClr val="000000"/>
                </a:solidFill>
                <a:latin typeface="Raleway"/>
              </a:rPr>
              <a:t>Algoritmo de clustering basado en centroides. K representa el número de clusters y es definido por el usuario.</a:t>
            </a:r>
          </a:p>
        </p:txBody>
      </p:sp>
      <p:sp>
        <p:nvSpPr>
          <p:cNvPr id="11" name="TextBox 11"/>
          <p:cNvSpPr txBox="1"/>
          <p:nvPr/>
        </p:nvSpPr>
        <p:spPr>
          <a:xfrm>
            <a:off x="1703624" y="8352790"/>
            <a:ext cx="15555676" cy="448310"/>
          </a:xfrm>
          <a:prstGeom prst="rect">
            <a:avLst/>
          </a:prstGeom>
        </p:spPr>
        <p:txBody>
          <a:bodyPr lIns="0" tIns="0" rIns="0" bIns="0" rtlCol="0" anchor="t">
            <a:spAutoFit/>
          </a:bodyPr>
          <a:lstStyle/>
          <a:p>
            <a:pPr>
              <a:lnSpc>
                <a:spcPts val="3640"/>
              </a:lnSpc>
            </a:pPr>
            <a:r>
              <a:rPr lang="en-US" sz="2600" spc="26">
                <a:solidFill>
                  <a:srgbClr val="000000"/>
                </a:solidFill>
                <a:latin typeface="Raleway"/>
              </a:rPr>
              <a:t>Una vez que escogemos el valor de 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sp>
        <p:nvSpPr>
          <p:cNvPr id="2" name="TextBox 2"/>
          <p:cNvSpPr txBox="1"/>
          <p:nvPr/>
        </p:nvSpPr>
        <p:spPr>
          <a:xfrm>
            <a:off x="2543074" y="810130"/>
            <a:ext cx="13201852" cy="887095"/>
          </a:xfrm>
          <a:prstGeom prst="rect">
            <a:avLst/>
          </a:prstGeom>
        </p:spPr>
        <p:txBody>
          <a:bodyPr lIns="0" tIns="0" rIns="0" bIns="0" rtlCol="0" anchor="t">
            <a:spAutoFit/>
          </a:bodyPr>
          <a:lstStyle/>
          <a:p>
            <a:pPr algn="ctr">
              <a:lnSpc>
                <a:spcPts val="7040"/>
              </a:lnSpc>
            </a:pPr>
            <a:r>
              <a:rPr lang="en-US" sz="5500" spc="165">
                <a:solidFill>
                  <a:srgbClr val="01949A"/>
                </a:solidFill>
                <a:latin typeface="Raleway Bold Italics"/>
              </a:rPr>
              <a:t>PASOS K-MEDIAS</a:t>
            </a:r>
          </a:p>
        </p:txBody>
      </p:sp>
      <p:grpSp>
        <p:nvGrpSpPr>
          <p:cNvPr id="3" name="Group 3"/>
          <p:cNvGrpSpPr/>
          <p:nvPr/>
        </p:nvGrpSpPr>
        <p:grpSpPr>
          <a:xfrm>
            <a:off x="-1095580" y="2416994"/>
            <a:ext cx="10480783" cy="3333697"/>
            <a:chOff x="0" y="0"/>
            <a:chExt cx="42405029" cy="13488070"/>
          </a:xfrm>
        </p:grpSpPr>
        <p:sp>
          <p:nvSpPr>
            <p:cNvPr id="4" name="Freeform 4"/>
            <p:cNvSpPr/>
            <p:nvPr/>
          </p:nvSpPr>
          <p:spPr>
            <a:xfrm>
              <a:off x="0" y="0"/>
              <a:ext cx="42405027" cy="13488070"/>
            </a:xfrm>
            <a:custGeom>
              <a:avLst/>
              <a:gdLst/>
              <a:ahLst/>
              <a:cxnLst/>
              <a:rect l="l" t="t" r="r" b="b"/>
              <a:pathLst>
                <a:path w="42405027" h="13488070">
                  <a:moveTo>
                    <a:pt x="42178970" y="0"/>
                  </a:moveTo>
                  <a:lnTo>
                    <a:pt x="0" y="0"/>
                  </a:lnTo>
                  <a:lnTo>
                    <a:pt x="0" y="13488070"/>
                  </a:lnTo>
                  <a:lnTo>
                    <a:pt x="42405027" y="13488070"/>
                  </a:lnTo>
                  <a:lnTo>
                    <a:pt x="42405027" y="0"/>
                  </a:lnTo>
                  <a:lnTo>
                    <a:pt x="42178970" y="0"/>
                  </a:lnTo>
                  <a:close/>
                  <a:moveTo>
                    <a:pt x="42178970" y="13262011"/>
                  </a:moveTo>
                  <a:lnTo>
                    <a:pt x="228600" y="13262011"/>
                  </a:lnTo>
                  <a:lnTo>
                    <a:pt x="228600" y="228600"/>
                  </a:lnTo>
                  <a:lnTo>
                    <a:pt x="42178970" y="228600"/>
                  </a:lnTo>
                  <a:lnTo>
                    <a:pt x="42178970" y="13262011"/>
                  </a:lnTo>
                  <a:close/>
                </a:path>
              </a:pathLst>
            </a:custGeom>
            <a:solidFill>
              <a:srgbClr val="01949A"/>
            </a:solidFill>
          </p:spPr>
        </p:sp>
      </p:grpSp>
      <p:grpSp>
        <p:nvGrpSpPr>
          <p:cNvPr id="5" name="Group 5"/>
          <p:cNvGrpSpPr/>
          <p:nvPr/>
        </p:nvGrpSpPr>
        <p:grpSpPr>
          <a:xfrm>
            <a:off x="2647800" y="3012512"/>
            <a:ext cx="5595058" cy="2142662"/>
            <a:chOff x="0" y="0"/>
            <a:chExt cx="7460077" cy="2856883"/>
          </a:xfrm>
        </p:grpSpPr>
        <p:sp>
          <p:nvSpPr>
            <p:cNvPr id="6" name="TextBox 6"/>
            <p:cNvSpPr txBox="1"/>
            <p:nvPr/>
          </p:nvSpPr>
          <p:spPr>
            <a:xfrm>
              <a:off x="0" y="-21590"/>
              <a:ext cx="7460077" cy="704850"/>
            </a:xfrm>
            <a:prstGeom prst="rect">
              <a:avLst/>
            </a:prstGeom>
          </p:spPr>
          <p:txBody>
            <a:bodyPr lIns="0" tIns="0" rIns="0" bIns="0" rtlCol="0" anchor="t">
              <a:spAutoFit/>
            </a:bodyPr>
            <a:lstStyle/>
            <a:p>
              <a:pPr>
                <a:lnSpc>
                  <a:spcPts val="4079"/>
                </a:lnSpc>
              </a:pPr>
              <a:r>
                <a:rPr lang="en-US" sz="3400" spc="272">
                  <a:solidFill>
                    <a:srgbClr val="CD0046"/>
                  </a:solidFill>
                  <a:latin typeface="Raleway"/>
                </a:rPr>
                <a:t>CENTROIDES</a:t>
              </a:r>
            </a:p>
          </p:txBody>
        </p:sp>
        <p:sp>
          <p:nvSpPr>
            <p:cNvPr id="7" name="TextBox 7"/>
            <p:cNvSpPr txBox="1"/>
            <p:nvPr/>
          </p:nvSpPr>
          <p:spPr>
            <a:xfrm>
              <a:off x="0" y="1141959"/>
              <a:ext cx="7460077" cy="1688677"/>
            </a:xfrm>
            <a:prstGeom prst="rect">
              <a:avLst/>
            </a:prstGeom>
          </p:spPr>
          <p:txBody>
            <a:bodyPr lIns="0" tIns="0" rIns="0" bIns="0" rtlCol="0" anchor="t">
              <a:spAutoFit/>
            </a:bodyPr>
            <a:lstStyle/>
            <a:p>
              <a:pPr>
                <a:lnSpc>
                  <a:spcPts val="3430"/>
                </a:lnSpc>
              </a:pPr>
              <a:r>
                <a:rPr lang="en-US" sz="2450" spc="24">
                  <a:solidFill>
                    <a:srgbClr val="000000"/>
                  </a:solidFill>
                  <a:latin typeface="Raleway"/>
                </a:rPr>
                <a:t>Elegimos k datos aleatorios</a:t>
              </a:r>
            </a:p>
            <a:p>
              <a:pPr>
                <a:lnSpc>
                  <a:spcPts val="3429"/>
                </a:lnSpc>
              </a:pPr>
              <a:r>
                <a:rPr lang="en-US" sz="2450" spc="24">
                  <a:solidFill>
                    <a:srgbClr val="000000"/>
                  </a:solidFill>
                  <a:latin typeface="Raleway"/>
                </a:rPr>
                <a:t>que pasarán a ser los centroides representativos de cada cluster</a:t>
              </a:r>
            </a:p>
          </p:txBody>
        </p:sp>
      </p:grpSp>
      <p:pic>
        <p:nvPicPr>
          <p:cNvPr id="8" name="Picture 8"/>
          <p:cNvPicPr>
            <a:picLocks noChangeAspect="1"/>
          </p:cNvPicPr>
          <p:nvPr/>
        </p:nvPicPr>
        <p:blipFill>
          <a:blip r:embed="rId2"/>
          <a:srcRect/>
          <a:stretch>
            <a:fillRect/>
          </a:stretch>
        </p:blipFill>
        <p:spPr>
          <a:xfrm>
            <a:off x="787498" y="3485143"/>
            <a:ext cx="1197400" cy="1197400"/>
          </a:xfrm>
          <a:prstGeom prst="rect">
            <a:avLst/>
          </a:prstGeom>
        </p:spPr>
      </p:pic>
      <p:pic>
        <p:nvPicPr>
          <p:cNvPr id="9" name="Picture 9"/>
          <p:cNvPicPr>
            <a:picLocks noChangeAspect="1"/>
          </p:cNvPicPr>
          <p:nvPr/>
        </p:nvPicPr>
        <p:blipFill>
          <a:blip r:embed="rId3"/>
          <a:srcRect/>
          <a:stretch>
            <a:fillRect/>
          </a:stretch>
        </p:blipFill>
        <p:spPr>
          <a:xfrm>
            <a:off x="10069011" y="4090440"/>
            <a:ext cx="1197400" cy="1197400"/>
          </a:xfrm>
          <a:prstGeom prst="rect">
            <a:avLst/>
          </a:prstGeom>
        </p:spPr>
      </p:pic>
      <p:pic>
        <p:nvPicPr>
          <p:cNvPr id="10" name="Picture 10"/>
          <p:cNvPicPr>
            <a:picLocks noChangeAspect="1"/>
          </p:cNvPicPr>
          <p:nvPr/>
        </p:nvPicPr>
        <p:blipFill>
          <a:blip r:embed="rId4"/>
          <a:srcRect/>
          <a:stretch>
            <a:fillRect/>
          </a:stretch>
        </p:blipFill>
        <p:spPr>
          <a:xfrm>
            <a:off x="10069011" y="7375860"/>
            <a:ext cx="1197400" cy="1197400"/>
          </a:xfrm>
          <a:prstGeom prst="rect">
            <a:avLst/>
          </a:prstGeom>
        </p:spPr>
      </p:pic>
      <p:pic>
        <p:nvPicPr>
          <p:cNvPr id="11" name="Picture 11"/>
          <p:cNvPicPr>
            <a:picLocks noChangeAspect="1"/>
          </p:cNvPicPr>
          <p:nvPr/>
        </p:nvPicPr>
        <p:blipFill>
          <a:blip r:embed="rId5"/>
          <a:srcRect/>
          <a:stretch>
            <a:fillRect/>
          </a:stretch>
        </p:blipFill>
        <p:spPr>
          <a:xfrm>
            <a:off x="787498" y="7153034"/>
            <a:ext cx="1197400" cy="1197400"/>
          </a:xfrm>
          <a:prstGeom prst="rect">
            <a:avLst/>
          </a:prstGeom>
        </p:spPr>
      </p:pic>
      <p:grpSp>
        <p:nvGrpSpPr>
          <p:cNvPr id="12" name="Group 12"/>
          <p:cNvGrpSpPr/>
          <p:nvPr/>
        </p:nvGrpSpPr>
        <p:grpSpPr>
          <a:xfrm>
            <a:off x="8902798" y="3022291"/>
            <a:ext cx="10480783" cy="3333697"/>
            <a:chOff x="0" y="0"/>
            <a:chExt cx="42405029" cy="13488070"/>
          </a:xfrm>
        </p:grpSpPr>
        <p:sp>
          <p:nvSpPr>
            <p:cNvPr id="13" name="Freeform 13"/>
            <p:cNvSpPr/>
            <p:nvPr/>
          </p:nvSpPr>
          <p:spPr>
            <a:xfrm>
              <a:off x="0" y="0"/>
              <a:ext cx="42405027" cy="13488070"/>
            </a:xfrm>
            <a:custGeom>
              <a:avLst/>
              <a:gdLst/>
              <a:ahLst/>
              <a:cxnLst/>
              <a:rect l="l" t="t" r="r" b="b"/>
              <a:pathLst>
                <a:path w="42405027" h="13488070">
                  <a:moveTo>
                    <a:pt x="42178970" y="0"/>
                  </a:moveTo>
                  <a:lnTo>
                    <a:pt x="0" y="0"/>
                  </a:lnTo>
                  <a:lnTo>
                    <a:pt x="0" y="13488070"/>
                  </a:lnTo>
                  <a:lnTo>
                    <a:pt x="42405027" y="13488070"/>
                  </a:lnTo>
                  <a:lnTo>
                    <a:pt x="42405027" y="0"/>
                  </a:lnTo>
                  <a:lnTo>
                    <a:pt x="42178970" y="0"/>
                  </a:lnTo>
                  <a:close/>
                  <a:moveTo>
                    <a:pt x="42178970" y="13262011"/>
                  </a:moveTo>
                  <a:lnTo>
                    <a:pt x="228600" y="13262011"/>
                  </a:lnTo>
                  <a:lnTo>
                    <a:pt x="228600" y="228600"/>
                  </a:lnTo>
                  <a:lnTo>
                    <a:pt x="42178970" y="228600"/>
                  </a:lnTo>
                  <a:lnTo>
                    <a:pt x="42178970" y="13262011"/>
                  </a:lnTo>
                  <a:close/>
                </a:path>
              </a:pathLst>
            </a:custGeom>
            <a:solidFill>
              <a:srgbClr val="01949A"/>
            </a:solidFill>
          </p:spPr>
        </p:sp>
      </p:grpSp>
      <p:grpSp>
        <p:nvGrpSpPr>
          <p:cNvPr id="14" name="Group 14"/>
          <p:cNvGrpSpPr/>
          <p:nvPr/>
        </p:nvGrpSpPr>
        <p:grpSpPr>
          <a:xfrm>
            <a:off x="11813053" y="3403496"/>
            <a:ext cx="5595058" cy="2571287"/>
            <a:chOff x="0" y="0"/>
            <a:chExt cx="7460077" cy="3428383"/>
          </a:xfrm>
        </p:grpSpPr>
        <p:sp>
          <p:nvSpPr>
            <p:cNvPr id="15" name="TextBox 15"/>
            <p:cNvSpPr txBox="1"/>
            <p:nvPr/>
          </p:nvSpPr>
          <p:spPr>
            <a:xfrm>
              <a:off x="0" y="-21590"/>
              <a:ext cx="7460077" cy="704850"/>
            </a:xfrm>
            <a:prstGeom prst="rect">
              <a:avLst/>
            </a:prstGeom>
          </p:spPr>
          <p:txBody>
            <a:bodyPr lIns="0" tIns="0" rIns="0" bIns="0" rtlCol="0" anchor="t">
              <a:spAutoFit/>
            </a:bodyPr>
            <a:lstStyle/>
            <a:p>
              <a:pPr>
                <a:lnSpc>
                  <a:spcPts val="4079"/>
                </a:lnSpc>
              </a:pPr>
              <a:r>
                <a:rPr lang="en-US" sz="3400" spc="272">
                  <a:solidFill>
                    <a:srgbClr val="CD0046"/>
                  </a:solidFill>
                  <a:latin typeface="Raleway"/>
                </a:rPr>
                <a:t>DISTANCIAS</a:t>
              </a:r>
            </a:p>
          </p:txBody>
        </p:sp>
        <p:sp>
          <p:nvSpPr>
            <p:cNvPr id="16" name="TextBox 16"/>
            <p:cNvSpPr txBox="1"/>
            <p:nvPr/>
          </p:nvSpPr>
          <p:spPr>
            <a:xfrm>
              <a:off x="0" y="1141959"/>
              <a:ext cx="7460077" cy="2260177"/>
            </a:xfrm>
            <a:prstGeom prst="rect">
              <a:avLst/>
            </a:prstGeom>
          </p:spPr>
          <p:txBody>
            <a:bodyPr lIns="0" tIns="0" rIns="0" bIns="0" rtlCol="0" anchor="t">
              <a:spAutoFit/>
            </a:bodyPr>
            <a:lstStyle/>
            <a:p>
              <a:pPr>
                <a:lnSpc>
                  <a:spcPts val="3430"/>
                </a:lnSpc>
              </a:pPr>
              <a:r>
                <a:rPr lang="en-US" sz="2450" spc="24">
                  <a:solidFill>
                    <a:srgbClr val="000000"/>
                  </a:solidFill>
                  <a:latin typeface="Raleway"/>
                </a:rPr>
                <a:t>Analizamos la distancia de cada dato al centroide más cercano, perteneciendo a su cluster.</a:t>
              </a:r>
            </a:p>
            <a:p>
              <a:pPr>
                <a:lnSpc>
                  <a:spcPts val="3429"/>
                </a:lnSpc>
              </a:pPr>
              <a:endParaRPr lang="en-US" sz="2450" spc="24">
                <a:solidFill>
                  <a:srgbClr val="000000"/>
                </a:solidFill>
                <a:latin typeface="Raleway"/>
              </a:endParaRPr>
            </a:p>
          </p:txBody>
        </p:sp>
      </p:grpSp>
      <p:grpSp>
        <p:nvGrpSpPr>
          <p:cNvPr id="17" name="Group 17"/>
          <p:cNvGrpSpPr/>
          <p:nvPr/>
        </p:nvGrpSpPr>
        <p:grpSpPr>
          <a:xfrm>
            <a:off x="-1095580" y="6084886"/>
            <a:ext cx="10480783" cy="3333697"/>
            <a:chOff x="0" y="0"/>
            <a:chExt cx="42405029" cy="13488070"/>
          </a:xfrm>
        </p:grpSpPr>
        <p:sp>
          <p:nvSpPr>
            <p:cNvPr id="18" name="Freeform 18"/>
            <p:cNvSpPr/>
            <p:nvPr/>
          </p:nvSpPr>
          <p:spPr>
            <a:xfrm>
              <a:off x="0" y="0"/>
              <a:ext cx="42405027" cy="13488070"/>
            </a:xfrm>
            <a:custGeom>
              <a:avLst/>
              <a:gdLst/>
              <a:ahLst/>
              <a:cxnLst/>
              <a:rect l="l" t="t" r="r" b="b"/>
              <a:pathLst>
                <a:path w="42405027" h="13488070">
                  <a:moveTo>
                    <a:pt x="42178970" y="0"/>
                  </a:moveTo>
                  <a:lnTo>
                    <a:pt x="0" y="0"/>
                  </a:lnTo>
                  <a:lnTo>
                    <a:pt x="0" y="13488070"/>
                  </a:lnTo>
                  <a:lnTo>
                    <a:pt x="42405027" y="13488070"/>
                  </a:lnTo>
                  <a:lnTo>
                    <a:pt x="42405027" y="0"/>
                  </a:lnTo>
                  <a:lnTo>
                    <a:pt x="42178970" y="0"/>
                  </a:lnTo>
                  <a:close/>
                  <a:moveTo>
                    <a:pt x="42178970" y="13262011"/>
                  </a:moveTo>
                  <a:lnTo>
                    <a:pt x="228600" y="13262011"/>
                  </a:lnTo>
                  <a:lnTo>
                    <a:pt x="228600" y="228600"/>
                  </a:lnTo>
                  <a:lnTo>
                    <a:pt x="42178970" y="228600"/>
                  </a:lnTo>
                  <a:lnTo>
                    <a:pt x="42178970" y="13262011"/>
                  </a:lnTo>
                  <a:close/>
                </a:path>
              </a:pathLst>
            </a:custGeom>
            <a:solidFill>
              <a:srgbClr val="01949A"/>
            </a:solidFill>
          </p:spPr>
        </p:sp>
      </p:grpSp>
      <p:grpSp>
        <p:nvGrpSpPr>
          <p:cNvPr id="19" name="Group 19"/>
          <p:cNvGrpSpPr/>
          <p:nvPr/>
        </p:nvGrpSpPr>
        <p:grpSpPr>
          <a:xfrm>
            <a:off x="2647800" y="6894716"/>
            <a:ext cx="5595058" cy="1714037"/>
            <a:chOff x="0" y="0"/>
            <a:chExt cx="7460077" cy="2285383"/>
          </a:xfrm>
        </p:grpSpPr>
        <p:sp>
          <p:nvSpPr>
            <p:cNvPr id="20" name="TextBox 20"/>
            <p:cNvSpPr txBox="1"/>
            <p:nvPr/>
          </p:nvSpPr>
          <p:spPr>
            <a:xfrm>
              <a:off x="0" y="-21590"/>
              <a:ext cx="7460077" cy="704850"/>
            </a:xfrm>
            <a:prstGeom prst="rect">
              <a:avLst/>
            </a:prstGeom>
          </p:spPr>
          <p:txBody>
            <a:bodyPr lIns="0" tIns="0" rIns="0" bIns="0" rtlCol="0" anchor="t">
              <a:spAutoFit/>
            </a:bodyPr>
            <a:lstStyle/>
            <a:p>
              <a:pPr>
                <a:lnSpc>
                  <a:spcPts val="4079"/>
                </a:lnSpc>
              </a:pPr>
              <a:r>
                <a:rPr lang="en-US" sz="3400" spc="272">
                  <a:solidFill>
                    <a:srgbClr val="CD0046"/>
                  </a:solidFill>
                  <a:latin typeface="Raleway"/>
                </a:rPr>
                <a:t>MEDIA</a:t>
              </a:r>
            </a:p>
          </p:txBody>
        </p:sp>
        <p:sp>
          <p:nvSpPr>
            <p:cNvPr id="21" name="TextBox 21"/>
            <p:cNvSpPr txBox="1"/>
            <p:nvPr/>
          </p:nvSpPr>
          <p:spPr>
            <a:xfrm>
              <a:off x="0" y="1141959"/>
              <a:ext cx="7460077" cy="1117177"/>
            </a:xfrm>
            <a:prstGeom prst="rect">
              <a:avLst/>
            </a:prstGeom>
          </p:spPr>
          <p:txBody>
            <a:bodyPr lIns="0" tIns="0" rIns="0" bIns="0" rtlCol="0" anchor="t">
              <a:spAutoFit/>
            </a:bodyPr>
            <a:lstStyle/>
            <a:p>
              <a:pPr>
                <a:lnSpc>
                  <a:spcPts val="3429"/>
                </a:lnSpc>
              </a:pPr>
              <a:r>
                <a:rPr lang="en-US" sz="2450" spc="24">
                  <a:solidFill>
                    <a:srgbClr val="000000"/>
                  </a:solidFill>
                  <a:latin typeface="Raleway"/>
                </a:rPr>
                <a:t>Obtener media de cada cluster y este será el nuevo centro.</a:t>
              </a:r>
            </a:p>
          </p:txBody>
        </p:sp>
      </p:grpSp>
      <p:grpSp>
        <p:nvGrpSpPr>
          <p:cNvPr id="22" name="Group 22"/>
          <p:cNvGrpSpPr/>
          <p:nvPr/>
        </p:nvGrpSpPr>
        <p:grpSpPr>
          <a:xfrm>
            <a:off x="8902798" y="6574920"/>
            <a:ext cx="10480783" cy="3333697"/>
            <a:chOff x="0" y="0"/>
            <a:chExt cx="42405029" cy="13488070"/>
          </a:xfrm>
        </p:grpSpPr>
        <p:sp>
          <p:nvSpPr>
            <p:cNvPr id="23" name="Freeform 23"/>
            <p:cNvSpPr/>
            <p:nvPr/>
          </p:nvSpPr>
          <p:spPr>
            <a:xfrm>
              <a:off x="0" y="0"/>
              <a:ext cx="42405027" cy="13488070"/>
            </a:xfrm>
            <a:custGeom>
              <a:avLst/>
              <a:gdLst/>
              <a:ahLst/>
              <a:cxnLst/>
              <a:rect l="l" t="t" r="r" b="b"/>
              <a:pathLst>
                <a:path w="42405027" h="13488070">
                  <a:moveTo>
                    <a:pt x="42178970" y="0"/>
                  </a:moveTo>
                  <a:lnTo>
                    <a:pt x="0" y="0"/>
                  </a:lnTo>
                  <a:lnTo>
                    <a:pt x="0" y="13488070"/>
                  </a:lnTo>
                  <a:lnTo>
                    <a:pt x="42405027" y="13488070"/>
                  </a:lnTo>
                  <a:lnTo>
                    <a:pt x="42405027" y="0"/>
                  </a:lnTo>
                  <a:lnTo>
                    <a:pt x="42178970" y="0"/>
                  </a:lnTo>
                  <a:close/>
                  <a:moveTo>
                    <a:pt x="42178970" y="13262011"/>
                  </a:moveTo>
                  <a:lnTo>
                    <a:pt x="228600" y="13262011"/>
                  </a:lnTo>
                  <a:lnTo>
                    <a:pt x="228600" y="228600"/>
                  </a:lnTo>
                  <a:lnTo>
                    <a:pt x="42178970" y="228600"/>
                  </a:lnTo>
                  <a:lnTo>
                    <a:pt x="42178970" y="13262011"/>
                  </a:lnTo>
                  <a:close/>
                </a:path>
              </a:pathLst>
            </a:custGeom>
            <a:solidFill>
              <a:srgbClr val="01949A"/>
            </a:solidFill>
          </p:spPr>
        </p:sp>
      </p:grpSp>
      <p:grpSp>
        <p:nvGrpSpPr>
          <p:cNvPr id="24" name="Group 24"/>
          <p:cNvGrpSpPr/>
          <p:nvPr/>
        </p:nvGrpSpPr>
        <p:grpSpPr>
          <a:xfrm>
            <a:off x="11813053" y="7421004"/>
            <a:ext cx="5595058" cy="1710227"/>
            <a:chOff x="0" y="0"/>
            <a:chExt cx="7460077" cy="2280303"/>
          </a:xfrm>
        </p:grpSpPr>
        <p:sp>
          <p:nvSpPr>
            <p:cNvPr id="25" name="TextBox 25"/>
            <p:cNvSpPr txBox="1"/>
            <p:nvPr/>
          </p:nvSpPr>
          <p:spPr>
            <a:xfrm>
              <a:off x="0" y="-24130"/>
              <a:ext cx="7460077" cy="704850"/>
            </a:xfrm>
            <a:prstGeom prst="rect">
              <a:avLst/>
            </a:prstGeom>
          </p:spPr>
          <p:txBody>
            <a:bodyPr lIns="0" tIns="0" rIns="0" bIns="0" rtlCol="0" anchor="t">
              <a:spAutoFit/>
            </a:bodyPr>
            <a:lstStyle/>
            <a:p>
              <a:pPr>
                <a:lnSpc>
                  <a:spcPts val="4079"/>
                </a:lnSpc>
              </a:pPr>
              <a:r>
                <a:rPr lang="en-US" sz="3400" spc="272">
                  <a:solidFill>
                    <a:srgbClr val="CD0046"/>
                  </a:solidFill>
                  <a:latin typeface="Raleway"/>
                </a:rPr>
                <a:t>ITERAR</a:t>
              </a:r>
            </a:p>
          </p:txBody>
        </p:sp>
        <p:sp>
          <p:nvSpPr>
            <p:cNvPr id="26" name="TextBox 26"/>
            <p:cNvSpPr txBox="1"/>
            <p:nvPr/>
          </p:nvSpPr>
          <p:spPr>
            <a:xfrm>
              <a:off x="0" y="1136879"/>
              <a:ext cx="7460077" cy="1117177"/>
            </a:xfrm>
            <a:prstGeom prst="rect">
              <a:avLst/>
            </a:prstGeom>
          </p:spPr>
          <p:txBody>
            <a:bodyPr lIns="0" tIns="0" rIns="0" bIns="0" rtlCol="0" anchor="t">
              <a:spAutoFit/>
            </a:bodyPr>
            <a:lstStyle/>
            <a:p>
              <a:pPr>
                <a:lnSpc>
                  <a:spcPts val="3429"/>
                </a:lnSpc>
              </a:pPr>
              <a:r>
                <a:rPr lang="en-US" sz="2450" spc="24">
                  <a:solidFill>
                    <a:srgbClr val="000000"/>
                  </a:solidFill>
                  <a:latin typeface="Raleway"/>
                </a:rPr>
                <a:t>Repetimos el proceso hasta que los clusters no cambien</a:t>
              </a:r>
            </a:p>
          </p:txBody>
        </p:sp>
      </p:grpSp>
      <p:sp>
        <p:nvSpPr>
          <p:cNvPr id="27" name="AutoShape 27"/>
          <p:cNvSpPr/>
          <p:nvPr/>
        </p:nvSpPr>
        <p:spPr>
          <a:xfrm>
            <a:off x="16543131" y="-99314"/>
            <a:ext cx="2212366" cy="3593078"/>
          </a:xfrm>
          <a:prstGeom prst="rect">
            <a:avLst/>
          </a:prstGeom>
          <a:solidFill>
            <a:srgbClr val="01949A"/>
          </a:solidFill>
        </p:spPr>
      </p:sp>
      <p:sp>
        <p:nvSpPr>
          <p:cNvPr id="28" name="AutoShape 28"/>
          <p:cNvSpPr/>
          <p:nvPr/>
        </p:nvSpPr>
        <p:spPr>
          <a:xfrm>
            <a:off x="-1254725" y="9040963"/>
            <a:ext cx="3661279" cy="2107942"/>
          </a:xfrm>
          <a:prstGeom prst="rect">
            <a:avLst/>
          </a:prstGeom>
          <a:solidFill>
            <a:srgbClr val="CD0046"/>
          </a:solid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64854"/>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900722" y="1028700"/>
            <a:ext cx="18160022" cy="8767121"/>
            <a:chOff x="0" y="0"/>
            <a:chExt cx="73475071" cy="35471591"/>
          </a:xfrm>
        </p:grpSpPr>
        <p:sp>
          <p:nvSpPr>
            <p:cNvPr id="5" name="Freeform 5"/>
            <p:cNvSpPr/>
            <p:nvPr/>
          </p:nvSpPr>
          <p:spPr>
            <a:xfrm>
              <a:off x="0" y="0"/>
              <a:ext cx="73475069" cy="35471590"/>
            </a:xfrm>
            <a:custGeom>
              <a:avLst/>
              <a:gdLst/>
              <a:ahLst/>
              <a:cxnLst/>
              <a:rect l="l" t="t" r="r" b="b"/>
              <a:pathLst>
                <a:path w="73475069" h="35471590">
                  <a:moveTo>
                    <a:pt x="73249011" y="0"/>
                  </a:moveTo>
                  <a:lnTo>
                    <a:pt x="0" y="0"/>
                  </a:lnTo>
                  <a:lnTo>
                    <a:pt x="0" y="35471590"/>
                  </a:lnTo>
                  <a:lnTo>
                    <a:pt x="73475069" y="35471590"/>
                  </a:lnTo>
                  <a:lnTo>
                    <a:pt x="73475069" y="0"/>
                  </a:lnTo>
                  <a:lnTo>
                    <a:pt x="73249011" y="0"/>
                  </a:lnTo>
                  <a:close/>
                  <a:moveTo>
                    <a:pt x="73249011" y="35245529"/>
                  </a:moveTo>
                  <a:lnTo>
                    <a:pt x="228600" y="35245529"/>
                  </a:lnTo>
                  <a:lnTo>
                    <a:pt x="228600" y="228600"/>
                  </a:lnTo>
                  <a:lnTo>
                    <a:pt x="73249011" y="228600"/>
                  </a:lnTo>
                  <a:lnTo>
                    <a:pt x="73249011" y="35245529"/>
                  </a:lnTo>
                  <a:close/>
                </a:path>
              </a:pathLst>
            </a:custGeom>
            <a:solidFill>
              <a:srgbClr val="01949A"/>
            </a:solidFill>
          </p:spPr>
        </p:sp>
      </p:grpSp>
      <p:sp>
        <p:nvSpPr>
          <p:cNvPr id="6" name="AutoShape 6"/>
          <p:cNvSpPr/>
          <p:nvPr/>
        </p:nvSpPr>
        <p:spPr>
          <a:xfrm>
            <a:off x="-1740082" y="7925498"/>
            <a:ext cx="3480165" cy="2361502"/>
          </a:xfrm>
          <a:prstGeom prst="rect">
            <a:avLst/>
          </a:prstGeom>
          <a:solidFill>
            <a:srgbClr val="CD0046"/>
          </a:solidFill>
        </p:spPr>
      </p:sp>
      <p:sp>
        <p:nvSpPr>
          <p:cNvPr id="7" name="AutoShape 7"/>
          <p:cNvSpPr/>
          <p:nvPr/>
        </p:nvSpPr>
        <p:spPr>
          <a:xfrm>
            <a:off x="16605902" y="-303186"/>
            <a:ext cx="2502148" cy="3267073"/>
          </a:xfrm>
          <a:prstGeom prst="rect">
            <a:avLst/>
          </a:prstGeom>
          <a:solidFill>
            <a:srgbClr val="01949A"/>
          </a:solidFill>
        </p:spPr>
      </p:sp>
      <p:pic>
        <p:nvPicPr>
          <p:cNvPr id="8" name="Picture 8"/>
          <p:cNvPicPr>
            <a:picLocks noChangeAspect="1"/>
          </p:cNvPicPr>
          <p:nvPr/>
        </p:nvPicPr>
        <p:blipFill>
          <a:blip r:embed="rId2"/>
          <a:srcRect/>
          <a:stretch>
            <a:fillRect/>
          </a:stretch>
        </p:blipFill>
        <p:spPr>
          <a:xfrm>
            <a:off x="3716763" y="5924550"/>
            <a:ext cx="10854475" cy="1874271"/>
          </a:xfrm>
          <a:prstGeom prst="rect">
            <a:avLst/>
          </a:prstGeom>
        </p:spPr>
      </p:pic>
      <p:sp>
        <p:nvSpPr>
          <p:cNvPr id="9" name="TextBox 9"/>
          <p:cNvSpPr txBox="1"/>
          <p:nvPr/>
        </p:nvSpPr>
        <p:spPr>
          <a:xfrm>
            <a:off x="2289516" y="2094537"/>
            <a:ext cx="13277768" cy="833120"/>
          </a:xfrm>
          <a:prstGeom prst="rect">
            <a:avLst/>
          </a:prstGeom>
        </p:spPr>
        <p:txBody>
          <a:bodyPr lIns="0" tIns="0" rIns="0" bIns="0" rtlCol="0" anchor="t">
            <a:spAutoFit/>
          </a:bodyPr>
          <a:lstStyle/>
          <a:p>
            <a:pPr>
              <a:lnSpc>
                <a:spcPts val="6489"/>
              </a:lnSpc>
            </a:pPr>
            <a:r>
              <a:rPr lang="en-US" sz="5500" spc="319">
                <a:solidFill>
                  <a:srgbClr val="CD0046"/>
                </a:solidFill>
                <a:latin typeface="Raleway Bold Italics"/>
              </a:rPr>
              <a:t>VARIANZA DE LOS CLUSTERS</a:t>
            </a:r>
          </a:p>
        </p:txBody>
      </p:sp>
      <p:sp>
        <p:nvSpPr>
          <p:cNvPr id="10" name="TextBox 10"/>
          <p:cNvSpPr txBox="1"/>
          <p:nvPr/>
        </p:nvSpPr>
        <p:spPr>
          <a:xfrm>
            <a:off x="2289516" y="3810998"/>
            <a:ext cx="12948292" cy="1524952"/>
          </a:xfrm>
          <a:prstGeom prst="rect">
            <a:avLst/>
          </a:prstGeom>
        </p:spPr>
        <p:txBody>
          <a:bodyPr lIns="0" tIns="0" rIns="0" bIns="0" rtlCol="0" anchor="t">
            <a:spAutoFit/>
          </a:bodyPr>
          <a:lstStyle/>
          <a:p>
            <a:pPr>
              <a:lnSpc>
                <a:spcPts val="4087"/>
              </a:lnSpc>
            </a:pPr>
            <a:r>
              <a:rPr lang="en-US" sz="2725" spc="109">
                <a:solidFill>
                  <a:srgbClr val="000000"/>
                </a:solidFill>
                <a:latin typeface="Raleway"/>
              </a:rPr>
              <a:t>La varianza de cada cluster disminuye al aumentar k. Si sólo hay un elemento en el cluster, la varianza es de 0. Entre menor sea la suma de las varianzas de los clusters, mejor es nuestro clustering.</a:t>
            </a:r>
          </a:p>
        </p:txBody>
      </p:sp>
      <p:pic>
        <p:nvPicPr>
          <p:cNvPr id="11" name="Picture 11"/>
          <p:cNvPicPr>
            <a:picLocks noChangeAspect="1"/>
          </p:cNvPicPr>
          <p:nvPr/>
        </p:nvPicPr>
        <p:blipFill>
          <a:blip r:embed="rId3"/>
          <a:srcRect l="1068" t="39175" r="2452" b="35567"/>
          <a:stretch>
            <a:fillRect/>
          </a:stretch>
        </p:blipFill>
        <p:spPr>
          <a:xfrm>
            <a:off x="4495800" y="8267700"/>
            <a:ext cx="9296400" cy="1333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64854"/>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900722" y="1028700"/>
            <a:ext cx="18160022" cy="8767121"/>
            <a:chOff x="0" y="0"/>
            <a:chExt cx="73475071" cy="35471591"/>
          </a:xfrm>
        </p:grpSpPr>
        <p:sp>
          <p:nvSpPr>
            <p:cNvPr id="5" name="Freeform 5"/>
            <p:cNvSpPr/>
            <p:nvPr/>
          </p:nvSpPr>
          <p:spPr>
            <a:xfrm>
              <a:off x="0" y="0"/>
              <a:ext cx="73475069" cy="35471590"/>
            </a:xfrm>
            <a:custGeom>
              <a:avLst/>
              <a:gdLst/>
              <a:ahLst/>
              <a:cxnLst/>
              <a:rect l="l" t="t" r="r" b="b"/>
              <a:pathLst>
                <a:path w="73475069" h="35471590">
                  <a:moveTo>
                    <a:pt x="73249011" y="0"/>
                  </a:moveTo>
                  <a:lnTo>
                    <a:pt x="0" y="0"/>
                  </a:lnTo>
                  <a:lnTo>
                    <a:pt x="0" y="35471590"/>
                  </a:lnTo>
                  <a:lnTo>
                    <a:pt x="73475069" y="35471590"/>
                  </a:lnTo>
                  <a:lnTo>
                    <a:pt x="73475069" y="0"/>
                  </a:lnTo>
                  <a:lnTo>
                    <a:pt x="73249011" y="0"/>
                  </a:lnTo>
                  <a:close/>
                  <a:moveTo>
                    <a:pt x="73249011" y="35245529"/>
                  </a:moveTo>
                  <a:lnTo>
                    <a:pt x="228600" y="35245529"/>
                  </a:lnTo>
                  <a:lnTo>
                    <a:pt x="228600" y="228600"/>
                  </a:lnTo>
                  <a:lnTo>
                    <a:pt x="73249011" y="228600"/>
                  </a:lnTo>
                  <a:lnTo>
                    <a:pt x="73249011" y="35245529"/>
                  </a:lnTo>
                  <a:close/>
                </a:path>
              </a:pathLst>
            </a:custGeom>
            <a:solidFill>
              <a:srgbClr val="01949A"/>
            </a:solidFill>
          </p:spPr>
        </p:sp>
      </p:grpSp>
      <p:sp>
        <p:nvSpPr>
          <p:cNvPr id="6" name="AutoShape 6"/>
          <p:cNvSpPr/>
          <p:nvPr/>
        </p:nvSpPr>
        <p:spPr>
          <a:xfrm>
            <a:off x="-1740082" y="7925498"/>
            <a:ext cx="3480165" cy="2361502"/>
          </a:xfrm>
          <a:prstGeom prst="rect">
            <a:avLst/>
          </a:prstGeom>
          <a:solidFill>
            <a:srgbClr val="CD0046"/>
          </a:solidFill>
        </p:spPr>
      </p:sp>
      <p:sp>
        <p:nvSpPr>
          <p:cNvPr id="7" name="AutoShape 7"/>
          <p:cNvSpPr/>
          <p:nvPr/>
        </p:nvSpPr>
        <p:spPr>
          <a:xfrm>
            <a:off x="16605902" y="-303186"/>
            <a:ext cx="2502148" cy="3267073"/>
          </a:xfrm>
          <a:prstGeom prst="rect">
            <a:avLst/>
          </a:prstGeom>
          <a:solidFill>
            <a:srgbClr val="01949A"/>
          </a:solidFill>
        </p:spPr>
      </p:sp>
      <p:pic>
        <p:nvPicPr>
          <p:cNvPr id="8" name="Picture 8"/>
          <p:cNvPicPr>
            <a:picLocks noChangeAspect="1"/>
          </p:cNvPicPr>
          <p:nvPr/>
        </p:nvPicPr>
        <p:blipFill>
          <a:blip r:embed="rId2"/>
          <a:srcRect l="21692" t="2847" r="31452" b="15702"/>
          <a:stretch>
            <a:fillRect/>
          </a:stretch>
        </p:blipFill>
        <p:spPr>
          <a:xfrm>
            <a:off x="7272591" y="5412261"/>
            <a:ext cx="3742817" cy="3693988"/>
          </a:xfrm>
          <a:prstGeom prst="rect">
            <a:avLst/>
          </a:prstGeom>
        </p:spPr>
      </p:pic>
      <p:sp>
        <p:nvSpPr>
          <p:cNvPr id="9" name="TextBox 9"/>
          <p:cNvSpPr txBox="1"/>
          <p:nvPr/>
        </p:nvSpPr>
        <p:spPr>
          <a:xfrm>
            <a:off x="2289516" y="2094537"/>
            <a:ext cx="13277768" cy="833120"/>
          </a:xfrm>
          <a:prstGeom prst="rect">
            <a:avLst/>
          </a:prstGeom>
        </p:spPr>
        <p:txBody>
          <a:bodyPr lIns="0" tIns="0" rIns="0" bIns="0" rtlCol="0" anchor="t">
            <a:spAutoFit/>
          </a:bodyPr>
          <a:lstStyle/>
          <a:p>
            <a:pPr>
              <a:lnSpc>
                <a:spcPts val="6489"/>
              </a:lnSpc>
            </a:pPr>
            <a:r>
              <a:rPr lang="en-US" sz="5500" spc="319">
                <a:solidFill>
                  <a:srgbClr val="CD0046"/>
                </a:solidFill>
                <a:latin typeface="Raleway Bold Italics"/>
              </a:rPr>
              <a:t>MÉTODO DEL CODO</a:t>
            </a:r>
          </a:p>
        </p:txBody>
      </p:sp>
      <p:sp>
        <p:nvSpPr>
          <p:cNvPr id="10" name="TextBox 10"/>
          <p:cNvSpPr txBox="1"/>
          <p:nvPr/>
        </p:nvSpPr>
        <p:spPr>
          <a:xfrm>
            <a:off x="2289516" y="3525248"/>
            <a:ext cx="14053192" cy="2039303"/>
          </a:xfrm>
          <a:prstGeom prst="rect">
            <a:avLst/>
          </a:prstGeom>
        </p:spPr>
        <p:txBody>
          <a:bodyPr lIns="0" tIns="0" rIns="0" bIns="0" rtlCol="0" anchor="t">
            <a:spAutoFit/>
          </a:bodyPr>
          <a:lstStyle/>
          <a:p>
            <a:pPr algn="just">
              <a:lnSpc>
                <a:spcPts val="4087"/>
              </a:lnSpc>
            </a:pPr>
            <a:r>
              <a:rPr lang="en-US" sz="2725" spc="109">
                <a:solidFill>
                  <a:srgbClr val="000000"/>
                </a:solidFill>
                <a:latin typeface="Raleway"/>
              </a:rPr>
              <a:t>Consiste en </a:t>
            </a:r>
            <a:r>
              <a:rPr lang="en-US" sz="2725" spc="109">
                <a:solidFill>
                  <a:srgbClr val="000000"/>
                </a:solidFill>
                <a:latin typeface="Raleway Bold"/>
              </a:rPr>
              <a:t>graficar la reducción de la varianza total</a:t>
            </a:r>
            <a:r>
              <a:rPr lang="en-US" sz="2725" spc="109">
                <a:solidFill>
                  <a:srgbClr val="000000"/>
                </a:solidFill>
                <a:latin typeface="Raleway"/>
              </a:rPr>
              <a:t> a medida que k aumenta. </a:t>
            </a:r>
          </a:p>
          <a:p>
            <a:pPr algn="just">
              <a:lnSpc>
                <a:spcPts val="4087"/>
              </a:lnSpc>
            </a:pPr>
            <a:r>
              <a:rPr lang="en-US" sz="2724" spc="108">
                <a:solidFill>
                  <a:srgbClr val="000000"/>
                </a:solidFill>
                <a:latin typeface="Raleway"/>
              </a:rPr>
              <a:t>En un punto la reducción de la varianza no disminuirá de forma significativa entre un valor k y otro.</a:t>
            </a:r>
            <a:r>
              <a:rPr lang="en-US" sz="2725" spc="109">
                <a:solidFill>
                  <a:srgbClr val="000000"/>
                </a:solidFill>
                <a:latin typeface="Raleway"/>
              </a:rPr>
              <a:t> Este punto es llamado </a:t>
            </a:r>
            <a:r>
              <a:rPr lang="en-US" sz="2725" spc="109">
                <a:solidFill>
                  <a:srgbClr val="000000"/>
                </a:solidFill>
                <a:latin typeface="Raleway Bold"/>
              </a:rPr>
              <a:t>elbow plot</a:t>
            </a:r>
            <a:r>
              <a:rPr lang="en-US" sz="2725" spc="109">
                <a:solidFill>
                  <a:srgbClr val="000000"/>
                </a:solidFill>
                <a:latin typeface="Raleway"/>
              </a:rPr>
              <a:t> o codo y representa el numero de k a utilizar.</a:t>
            </a:r>
          </a:p>
        </p:txBody>
      </p:sp>
      <p:pic>
        <p:nvPicPr>
          <p:cNvPr id="11" name="Picture 11"/>
          <p:cNvPicPr>
            <a:picLocks noChangeAspect="1"/>
          </p:cNvPicPr>
          <p:nvPr/>
        </p:nvPicPr>
        <p:blipFill>
          <a:blip r:embed="rId2"/>
          <a:srcRect l="68491" t="65254" r="14836" b="77"/>
          <a:stretch>
            <a:fillRect/>
          </a:stretch>
        </p:blipFill>
        <p:spPr>
          <a:xfrm>
            <a:off x="9939591" y="6925373"/>
            <a:ext cx="1075817" cy="1270067"/>
          </a:xfrm>
          <a:prstGeom prst="rect">
            <a:avLst/>
          </a:prstGeom>
        </p:spPr>
      </p:pic>
      <p:sp>
        <p:nvSpPr>
          <p:cNvPr id="12" name="TextBox 12"/>
          <p:cNvSpPr txBox="1"/>
          <p:nvPr/>
        </p:nvSpPr>
        <p:spPr>
          <a:xfrm>
            <a:off x="4234808" y="6639923"/>
            <a:ext cx="3944481" cy="381000"/>
          </a:xfrm>
          <a:prstGeom prst="rect">
            <a:avLst/>
          </a:prstGeom>
        </p:spPr>
        <p:txBody>
          <a:bodyPr lIns="0" tIns="0" rIns="0" bIns="0" rtlCol="0" anchor="t">
            <a:spAutoFit/>
          </a:bodyPr>
          <a:lstStyle/>
          <a:p>
            <a:pPr algn="just">
              <a:lnSpc>
                <a:spcPts val="3000"/>
              </a:lnSpc>
            </a:pPr>
            <a:r>
              <a:rPr lang="en-US" sz="2000" spc="80">
                <a:solidFill>
                  <a:srgbClr val="000000"/>
                </a:solidFill>
                <a:latin typeface="Raleway"/>
              </a:rPr>
              <a:t>Reducción de varianza</a:t>
            </a:r>
          </a:p>
        </p:txBody>
      </p:sp>
      <p:sp>
        <p:nvSpPr>
          <p:cNvPr id="13" name="TextBox 13"/>
          <p:cNvSpPr txBox="1"/>
          <p:nvPr/>
        </p:nvSpPr>
        <p:spPr>
          <a:xfrm>
            <a:off x="11149958" y="8725249"/>
            <a:ext cx="3944481" cy="381000"/>
          </a:xfrm>
          <a:prstGeom prst="rect">
            <a:avLst/>
          </a:prstGeom>
        </p:spPr>
        <p:txBody>
          <a:bodyPr lIns="0" tIns="0" rIns="0" bIns="0" rtlCol="0" anchor="t">
            <a:spAutoFit/>
          </a:bodyPr>
          <a:lstStyle/>
          <a:p>
            <a:pPr algn="just">
              <a:lnSpc>
                <a:spcPts val="3000"/>
              </a:lnSpc>
            </a:pPr>
            <a:r>
              <a:rPr lang="en-US" sz="2000" spc="80">
                <a:solidFill>
                  <a:srgbClr val="000000"/>
                </a:solidFill>
                <a:latin typeface="Raleway"/>
              </a:rPr>
              <a:t>Número de clusters (k)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1480417" y="615048"/>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10881309" y="2281298"/>
            <a:ext cx="9756326" cy="9056904"/>
            <a:chOff x="0" y="0"/>
            <a:chExt cx="39473893" cy="36644045"/>
          </a:xfrm>
        </p:grpSpPr>
        <p:sp>
          <p:nvSpPr>
            <p:cNvPr id="5" name="Freeform 5"/>
            <p:cNvSpPr/>
            <p:nvPr/>
          </p:nvSpPr>
          <p:spPr>
            <a:xfrm>
              <a:off x="0" y="0"/>
              <a:ext cx="39473891" cy="36644045"/>
            </a:xfrm>
            <a:custGeom>
              <a:avLst/>
              <a:gdLst/>
              <a:ahLst/>
              <a:cxnLst/>
              <a:rect l="l" t="t" r="r" b="b"/>
              <a:pathLst>
                <a:path w="39473891" h="36644045">
                  <a:moveTo>
                    <a:pt x="39247834" y="0"/>
                  </a:moveTo>
                  <a:lnTo>
                    <a:pt x="0" y="0"/>
                  </a:lnTo>
                  <a:lnTo>
                    <a:pt x="0" y="36644045"/>
                  </a:lnTo>
                  <a:lnTo>
                    <a:pt x="39473891" y="36644045"/>
                  </a:lnTo>
                  <a:lnTo>
                    <a:pt x="39473891" y="0"/>
                  </a:lnTo>
                  <a:lnTo>
                    <a:pt x="39247834" y="0"/>
                  </a:lnTo>
                  <a:close/>
                  <a:moveTo>
                    <a:pt x="39247834" y="36417985"/>
                  </a:moveTo>
                  <a:lnTo>
                    <a:pt x="228600" y="36417985"/>
                  </a:lnTo>
                  <a:lnTo>
                    <a:pt x="228600" y="228600"/>
                  </a:lnTo>
                  <a:lnTo>
                    <a:pt x="39247834" y="228600"/>
                  </a:lnTo>
                  <a:lnTo>
                    <a:pt x="39247834" y="36417985"/>
                  </a:lnTo>
                  <a:close/>
                </a:path>
              </a:pathLst>
            </a:custGeom>
            <a:solidFill>
              <a:srgbClr val="01949A"/>
            </a:solidFill>
          </p:spPr>
        </p:sp>
      </p:grpSp>
      <p:grpSp>
        <p:nvGrpSpPr>
          <p:cNvPr id="6" name="Group 6"/>
          <p:cNvGrpSpPr/>
          <p:nvPr/>
        </p:nvGrpSpPr>
        <p:grpSpPr>
          <a:xfrm>
            <a:off x="1028700" y="2281298"/>
            <a:ext cx="8130653" cy="7204750"/>
            <a:chOff x="0" y="0"/>
            <a:chExt cx="10840871" cy="9606334"/>
          </a:xfrm>
        </p:grpSpPr>
        <p:sp>
          <p:nvSpPr>
            <p:cNvPr id="7" name="TextBox 7"/>
            <p:cNvSpPr txBox="1"/>
            <p:nvPr/>
          </p:nvSpPr>
          <p:spPr>
            <a:xfrm>
              <a:off x="0" y="0"/>
              <a:ext cx="10840871" cy="1128515"/>
            </a:xfrm>
            <a:prstGeom prst="rect">
              <a:avLst/>
            </a:prstGeom>
          </p:spPr>
          <p:txBody>
            <a:bodyPr lIns="0" tIns="0" rIns="0" bIns="0" rtlCol="0" anchor="t">
              <a:spAutoFit/>
            </a:bodyPr>
            <a:lstStyle/>
            <a:p>
              <a:pPr>
                <a:lnSpc>
                  <a:spcPts val="6637"/>
                </a:lnSpc>
              </a:pPr>
              <a:r>
                <a:rPr lang="en-US" sz="5625" spc="326" dirty="0">
                  <a:solidFill>
                    <a:srgbClr val="01949A"/>
                  </a:solidFill>
                  <a:latin typeface="Raleway Bold Italics"/>
                </a:rPr>
                <a:t>EJERCICIO</a:t>
              </a:r>
            </a:p>
          </p:txBody>
        </p:sp>
        <p:sp>
          <p:nvSpPr>
            <p:cNvPr id="8" name="TextBox 8"/>
            <p:cNvSpPr txBox="1"/>
            <p:nvPr/>
          </p:nvSpPr>
          <p:spPr>
            <a:xfrm>
              <a:off x="0" y="1540041"/>
              <a:ext cx="9295367" cy="664797"/>
            </a:xfrm>
            <a:prstGeom prst="rect">
              <a:avLst/>
            </a:prstGeom>
          </p:spPr>
          <p:txBody>
            <a:bodyPr lIns="0" tIns="0" rIns="0" bIns="0" rtlCol="0" anchor="t">
              <a:spAutoFit/>
            </a:bodyPr>
            <a:lstStyle/>
            <a:p>
              <a:pPr>
                <a:lnSpc>
                  <a:spcPts val="4079"/>
                </a:lnSpc>
              </a:pPr>
              <a:r>
                <a:rPr lang="es-MX" sz="3400" spc="272" dirty="0">
                  <a:solidFill>
                    <a:srgbClr val="CD0046"/>
                  </a:solidFill>
                  <a:latin typeface="Raleway"/>
                </a:rPr>
                <a:t>K-medias: Automóviles</a:t>
              </a:r>
            </a:p>
          </p:txBody>
        </p:sp>
        <p:sp>
          <p:nvSpPr>
            <p:cNvPr id="9" name="TextBox 9"/>
            <p:cNvSpPr txBox="1"/>
            <p:nvPr/>
          </p:nvSpPr>
          <p:spPr>
            <a:xfrm>
              <a:off x="0" y="2489940"/>
              <a:ext cx="10485224" cy="7116394"/>
            </a:xfrm>
            <a:prstGeom prst="rect">
              <a:avLst/>
            </a:prstGeom>
          </p:spPr>
          <p:txBody>
            <a:bodyPr wrap="square" lIns="0" tIns="0" rIns="0" bIns="0" rtlCol="0" anchor="t">
              <a:spAutoFit/>
            </a:bodyPr>
            <a:lstStyle/>
            <a:p>
              <a:pPr algn="just">
                <a:lnSpc>
                  <a:spcPts val="4200"/>
                </a:lnSpc>
              </a:pPr>
              <a:r>
                <a:rPr lang="es-MX" sz="2800" spc="112" dirty="0">
                  <a:solidFill>
                    <a:srgbClr val="01949A"/>
                  </a:solidFill>
                  <a:latin typeface="Raleway"/>
                </a:rPr>
                <a:t>El archivo cars.csv contiene 261 registros de las siguientes 8 características de un auto:</a:t>
              </a:r>
            </a:p>
            <a:p>
              <a:pPr marL="457200" indent="-457200" algn="just">
                <a:lnSpc>
                  <a:spcPts val="4200"/>
                </a:lnSpc>
                <a:buFont typeface="Arial" panose="020B0604020202020204" pitchFamily="34" charset="0"/>
                <a:buChar char="•"/>
              </a:pPr>
              <a:r>
                <a:rPr lang="es-MX" sz="2800" spc="112" dirty="0">
                  <a:solidFill>
                    <a:srgbClr val="01949A"/>
                  </a:solidFill>
                  <a:latin typeface="Raleway"/>
                </a:rPr>
                <a:t>Millas por galón</a:t>
              </a:r>
            </a:p>
            <a:p>
              <a:pPr marL="457200" indent="-457200" algn="just">
                <a:lnSpc>
                  <a:spcPts val="4200"/>
                </a:lnSpc>
                <a:buFont typeface="Arial" panose="020B0604020202020204" pitchFamily="34" charset="0"/>
                <a:buChar char="•"/>
              </a:pPr>
              <a:r>
                <a:rPr lang="es-MX" sz="2800" spc="112" dirty="0">
                  <a:solidFill>
                    <a:srgbClr val="01949A"/>
                  </a:solidFill>
                  <a:latin typeface="Raleway"/>
                </a:rPr>
                <a:t>Número de cilindros</a:t>
              </a:r>
            </a:p>
            <a:p>
              <a:pPr marL="457200" indent="-457200" algn="just">
                <a:lnSpc>
                  <a:spcPts val="4200"/>
                </a:lnSpc>
                <a:buFont typeface="Arial" panose="020B0604020202020204" pitchFamily="34" charset="0"/>
                <a:buChar char="•"/>
              </a:pPr>
              <a:r>
                <a:rPr lang="es-MX" sz="2800" spc="112" dirty="0">
                  <a:solidFill>
                    <a:srgbClr val="01949A"/>
                  </a:solidFill>
                  <a:latin typeface="Raleway"/>
                </a:rPr>
                <a:t>Cilindrada en pulgadas cúbicas</a:t>
              </a:r>
            </a:p>
            <a:p>
              <a:pPr marL="457200" indent="-457200" algn="just">
                <a:lnSpc>
                  <a:spcPts val="4200"/>
                </a:lnSpc>
                <a:buFont typeface="Arial" panose="020B0604020202020204" pitchFamily="34" charset="0"/>
                <a:buChar char="•"/>
              </a:pPr>
              <a:r>
                <a:rPr lang="es-MX" sz="2800" spc="112" dirty="0">
                  <a:solidFill>
                    <a:srgbClr val="01949A"/>
                  </a:solidFill>
                  <a:latin typeface="Raleway"/>
                </a:rPr>
                <a:t>Caballos de fuerza</a:t>
              </a:r>
            </a:p>
            <a:p>
              <a:pPr marL="457200" indent="-457200" algn="just">
                <a:lnSpc>
                  <a:spcPts val="4200"/>
                </a:lnSpc>
                <a:buFont typeface="Arial" panose="020B0604020202020204" pitchFamily="34" charset="0"/>
                <a:buChar char="•"/>
              </a:pPr>
              <a:r>
                <a:rPr lang="es-MX" sz="2800" spc="112" dirty="0">
                  <a:solidFill>
                    <a:srgbClr val="01949A"/>
                  </a:solidFill>
                  <a:latin typeface="Raleway"/>
                </a:rPr>
                <a:t>Peso en libras</a:t>
              </a:r>
            </a:p>
            <a:p>
              <a:pPr marL="457200" indent="-457200" algn="just">
                <a:lnSpc>
                  <a:spcPts val="4200"/>
                </a:lnSpc>
                <a:buFont typeface="Arial" panose="020B0604020202020204" pitchFamily="34" charset="0"/>
                <a:buChar char="•"/>
              </a:pPr>
              <a:r>
                <a:rPr lang="es-MX" sz="2800" spc="112" dirty="0">
                  <a:solidFill>
                    <a:srgbClr val="01949A"/>
                  </a:solidFill>
                  <a:latin typeface="Raleway"/>
                </a:rPr>
                <a:t>Segundos de 0 a 60 millas por hora</a:t>
              </a:r>
            </a:p>
            <a:p>
              <a:pPr marL="457200" indent="-457200" algn="just">
                <a:lnSpc>
                  <a:spcPts val="4200"/>
                </a:lnSpc>
                <a:buFont typeface="Arial" panose="020B0604020202020204" pitchFamily="34" charset="0"/>
                <a:buChar char="•"/>
              </a:pPr>
              <a:r>
                <a:rPr lang="es-MX" sz="2800" spc="112" dirty="0">
                  <a:solidFill>
                    <a:srgbClr val="01949A"/>
                  </a:solidFill>
                  <a:latin typeface="Raleway"/>
                </a:rPr>
                <a:t>Año</a:t>
              </a:r>
            </a:p>
            <a:p>
              <a:pPr marL="457200" indent="-457200" algn="just">
                <a:lnSpc>
                  <a:spcPts val="4200"/>
                </a:lnSpc>
                <a:buFont typeface="Arial" panose="020B0604020202020204" pitchFamily="34" charset="0"/>
                <a:buChar char="•"/>
              </a:pPr>
              <a:r>
                <a:rPr lang="es-MX" sz="2800" spc="112" dirty="0">
                  <a:solidFill>
                    <a:srgbClr val="01949A"/>
                  </a:solidFill>
                  <a:latin typeface="Raleway"/>
                </a:rPr>
                <a:t>Marca (EE.UU., Europa, Japón)</a:t>
              </a:r>
            </a:p>
          </p:txBody>
        </p:sp>
      </p:grpSp>
      <p:sp>
        <p:nvSpPr>
          <p:cNvPr id="10" name="AutoShape 10"/>
          <p:cNvSpPr/>
          <p:nvPr/>
        </p:nvSpPr>
        <p:spPr>
          <a:xfrm>
            <a:off x="15820790" y="5852756"/>
            <a:ext cx="2828154" cy="4860877"/>
          </a:xfrm>
          <a:prstGeom prst="rect">
            <a:avLst/>
          </a:prstGeom>
          <a:solidFill>
            <a:srgbClr val="01949A"/>
          </a:solidFill>
        </p:spPr>
      </p:sp>
      <p:sp>
        <p:nvSpPr>
          <p:cNvPr id="11" name="AutoShape 11"/>
          <p:cNvSpPr/>
          <p:nvPr/>
        </p:nvSpPr>
        <p:spPr>
          <a:xfrm>
            <a:off x="-1359743" y="-493257"/>
            <a:ext cx="2719485" cy="2216611"/>
          </a:xfrm>
          <a:prstGeom prst="rect">
            <a:avLst/>
          </a:prstGeom>
          <a:solidFill>
            <a:srgbClr val="CD0046"/>
          </a:solid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64854"/>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900722" y="1028700"/>
            <a:ext cx="18160022" cy="8767121"/>
            <a:chOff x="0" y="0"/>
            <a:chExt cx="73475071" cy="35471591"/>
          </a:xfrm>
        </p:grpSpPr>
        <p:sp>
          <p:nvSpPr>
            <p:cNvPr id="5" name="Freeform 5"/>
            <p:cNvSpPr/>
            <p:nvPr/>
          </p:nvSpPr>
          <p:spPr>
            <a:xfrm>
              <a:off x="0" y="0"/>
              <a:ext cx="73475069" cy="35471590"/>
            </a:xfrm>
            <a:custGeom>
              <a:avLst/>
              <a:gdLst/>
              <a:ahLst/>
              <a:cxnLst/>
              <a:rect l="l" t="t" r="r" b="b"/>
              <a:pathLst>
                <a:path w="73475069" h="35471590">
                  <a:moveTo>
                    <a:pt x="73249011" y="0"/>
                  </a:moveTo>
                  <a:lnTo>
                    <a:pt x="0" y="0"/>
                  </a:lnTo>
                  <a:lnTo>
                    <a:pt x="0" y="35471590"/>
                  </a:lnTo>
                  <a:lnTo>
                    <a:pt x="73475069" y="35471590"/>
                  </a:lnTo>
                  <a:lnTo>
                    <a:pt x="73475069" y="0"/>
                  </a:lnTo>
                  <a:lnTo>
                    <a:pt x="73249011" y="0"/>
                  </a:lnTo>
                  <a:close/>
                  <a:moveTo>
                    <a:pt x="73249011" y="35245529"/>
                  </a:moveTo>
                  <a:lnTo>
                    <a:pt x="228600" y="35245529"/>
                  </a:lnTo>
                  <a:lnTo>
                    <a:pt x="228600" y="228600"/>
                  </a:lnTo>
                  <a:lnTo>
                    <a:pt x="73249011" y="228600"/>
                  </a:lnTo>
                  <a:lnTo>
                    <a:pt x="73249011" y="35245529"/>
                  </a:lnTo>
                  <a:close/>
                </a:path>
              </a:pathLst>
            </a:custGeom>
            <a:solidFill>
              <a:srgbClr val="01949A"/>
            </a:solidFill>
          </p:spPr>
        </p:sp>
      </p:grpSp>
      <p:sp>
        <p:nvSpPr>
          <p:cNvPr id="14" name="AutoShape 14"/>
          <p:cNvSpPr/>
          <p:nvPr/>
        </p:nvSpPr>
        <p:spPr>
          <a:xfrm>
            <a:off x="-1740082" y="7925498"/>
            <a:ext cx="3480165" cy="2361502"/>
          </a:xfrm>
          <a:prstGeom prst="rect">
            <a:avLst/>
          </a:prstGeom>
          <a:solidFill>
            <a:srgbClr val="CD0046"/>
          </a:solidFill>
        </p:spPr>
      </p:sp>
      <p:sp>
        <p:nvSpPr>
          <p:cNvPr id="15" name="AutoShape 15"/>
          <p:cNvSpPr/>
          <p:nvPr/>
        </p:nvSpPr>
        <p:spPr>
          <a:xfrm>
            <a:off x="16605902" y="-303186"/>
            <a:ext cx="2502148" cy="3267073"/>
          </a:xfrm>
          <a:prstGeom prst="rect">
            <a:avLst/>
          </a:prstGeom>
          <a:solidFill>
            <a:srgbClr val="01949A"/>
          </a:solidFill>
        </p:spPr>
      </p:sp>
      <p:pic>
        <p:nvPicPr>
          <p:cNvPr id="17" name="Picture 16">
            <a:extLst>
              <a:ext uri="{FF2B5EF4-FFF2-40B4-BE49-F238E27FC236}">
                <a16:creationId xmlns:a16="http://schemas.microsoft.com/office/drawing/2014/main" id="{D26DC89E-82D0-46DE-A93C-52200BC579B4}"/>
              </a:ext>
            </a:extLst>
          </p:cNvPr>
          <p:cNvPicPr>
            <a:picLocks noChangeAspect="1"/>
          </p:cNvPicPr>
          <p:nvPr/>
        </p:nvPicPr>
        <p:blipFill>
          <a:blip r:embed="rId2"/>
          <a:stretch>
            <a:fillRect/>
          </a:stretch>
        </p:blipFill>
        <p:spPr>
          <a:xfrm>
            <a:off x="1823715" y="1890074"/>
            <a:ext cx="8105371" cy="7216175"/>
          </a:xfrm>
          <a:prstGeom prst="rect">
            <a:avLst/>
          </a:prstGeom>
        </p:spPr>
      </p:pic>
      <p:sp>
        <p:nvSpPr>
          <p:cNvPr id="21" name="TextBox 9">
            <a:extLst>
              <a:ext uri="{FF2B5EF4-FFF2-40B4-BE49-F238E27FC236}">
                <a16:creationId xmlns:a16="http://schemas.microsoft.com/office/drawing/2014/main" id="{C4D65B63-7A9F-4916-9C03-D8C4DE4BBFD3}"/>
              </a:ext>
            </a:extLst>
          </p:cNvPr>
          <p:cNvSpPr txBox="1"/>
          <p:nvPr/>
        </p:nvSpPr>
        <p:spPr>
          <a:xfrm>
            <a:off x="10558849" y="7110809"/>
            <a:ext cx="1992462" cy="1567032"/>
          </a:xfrm>
          <a:prstGeom prst="rect">
            <a:avLst/>
          </a:prstGeom>
        </p:spPr>
        <p:txBody>
          <a:bodyPr wrap="square" lIns="0" tIns="0" rIns="0" bIns="0" rtlCol="0" anchor="t">
            <a:spAutoFit/>
          </a:bodyPr>
          <a:lstStyle/>
          <a:p>
            <a:pPr algn="just">
              <a:lnSpc>
                <a:spcPts val="4200"/>
              </a:lnSpc>
            </a:pPr>
            <a:r>
              <a:rPr lang="en-US" sz="2800" spc="112" dirty="0">
                <a:solidFill>
                  <a:srgbClr val="01949A"/>
                </a:solidFill>
                <a:latin typeface="Raleway"/>
              </a:rPr>
              <a:t>1: US</a:t>
            </a:r>
          </a:p>
          <a:p>
            <a:pPr algn="just">
              <a:lnSpc>
                <a:spcPts val="4200"/>
              </a:lnSpc>
            </a:pPr>
            <a:r>
              <a:rPr lang="en-US" sz="2800" spc="112" dirty="0">
                <a:solidFill>
                  <a:srgbClr val="01949A"/>
                </a:solidFill>
                <a:latin typeface="Raleway"/>
              </a:rPr>
              <a:t>2: Europe</a:t>
            </a:r>
          </a:p>
          <a:p>
            <a:pPr algn="just">
              <a:lnSpc>
                <a:spcPts val="4200"/>
              </a:lnSpc>
            </a:pPr>
            <a:r>
              <a:rPr lang="en-US" sz="2800" spc="112" dirty="0">
                <a:solidFill>
                  <a:srgbClr val="01949A"/>
                </a:solidFill>
                <a:latin typeface="Raleway"/>
              </a:rPr>
              <a:t>3: Japan</a:t>
            </a:r>
          </a:p>
        </p:txBody>
      </p:sp>
      <p:pic>
        <p:nvPicPr>
          <p:cNvPr id="23" name="Picture 22">
            <a:extLst>
              <a:ext uri="{FF2B5EF4-FFF2-40B4-BE49-F238E27FC236}">
                <a16:creationId xmlns:a16="http://schemas.microsoft.com/office/drawing/2014/main" id="{A9B69EFA-AF17-4F02-9F7E-2246073B22F6}"/>
              </a:ext>
            </a:extLst>
          </p:cNvPr>
          <p:cNvPicPr>
            <a:picLocks noChangeAspect="1"/>
          </p:cNvPicPr>
          <p:nvPr/>
        </p:nvPicPr>
        <p:blipFill>
          <a:blip r:embed="rId3"/>
          <a:stretch>
            <a:fillRect/>
          </a:stretch>
        </p:blipFill>
        <p:spPr>
          <a:xfrm>
            <a:off x="10036265" y="3447088"/>
            <a:ext cx="6210300" cy="2590800"/>
          </a:xfrm>
          <a:prstGeom prst="rect">
            <a:avLst/>
          </a:prstGeom>
        </p:spPr>
      </p:pic>
      <p:sp>
        <p:nvSpPr>
          <p:cNvPr id="7" name="TextBox 7"/>
          <p:cNvSpPr txBox="1"/>
          <p:nvPr/>
        </p:nvSpPr>
        <p:spPr>
          <a:xfrm>
            <a:off x="7420967" y="1512926"/>
            <a:ext cx="6800768" cy="907256"/>
          </a:xfrm>
          <a:prstGeom prst="rect">
            <a:avLst/>
          </a:prstGeom>
        </p:spPr>
        <p:txBody>
          <a:bodyPr wrap="square" lIns="0" tIns="0" rIns="0" bIns="0" rtlCol="0" anchor="t">
            <a:spAutoFit/>
          </a:bodyPr>
          <a:lstStyle/>
          <a:p>
            <a:pPr>
              <a:lnSpc>
                <a:spcPts val="7080"/>
              </a:lnSpc>
            </a:pPr>
            <a:r>
              <a:rPr lang="es-MX" sz="6000" spc="348" dirty="0">
                <a:solidFill>
                  <a:srgbClr val="01949A"/>
                </a:solidFill>
                <a:latin typeface="Raleway Bold Italics"/>
              </a:rPr>
              <a:t>Código en Python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557803" y="418733"/>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574717" y="1028700"/>
            <a:ext cx="18160022" cy="8767121"/>
            <a:chOff x="0" y="0"/>
            <a:chExt cx="73475071" cy="35471591"/>
          </a:xfrm>
        </p:grpSpPr>
        <p:sp>
          <p:nvSpPr>
            <p:cNvPr id="5" name="Freeform 5"/>
            <p:cNvSpPr/>
            <p:nvPr/>
          </p:nvSpPr>
          <p:spPr>
            <a:xfrm>
              <a:off x="0" y="0"/>
              <a:ext cx="73475069" cy="35471590"/>
            </a:xfrm>
            <a:custGeom>
              <a:avLst/>
              <a:gdLst/>
              <a:ahLst/>
              <a:cxnLst/>
              <a:rect l="l" t="t" r="r" b="b"/>
              <a:pathLst>
                <a:path w="73475069" h="35471590">
                  <a:moveTo>
                    <a:pt x="73249011" y="0"/>
                  </a:moveTo>
                  <a:lnTo>
                    <a:pt x="0" y="0"/>
                  </a:lnTo>
                  <a:lnTo>
                    <a:pt x="0" y="35471590"/>
                  </a:lnTo>
                  <a:lnTo>
                    <a:pt x="73475069" y="35471590"/>
                  </a:lnTo>
                  <a:lnTo>
                    <a:pt x="73475069" y="0"/>
                  </a:lnTo>
                  <a:lnTo>
                    <a:pt x="73249011" y="0"/>
                  </a:lnTo>
                  <a:close/>
                  <a:moveTo>
                    <a:pt x="73249011" y="35245529"/>
                  </a:moveTo>
                  <a:lnTo>
                    <a:pt x="228600" y="35245529"/>
                  </a:lnTo>
                  <a:lnTo>
                    <a:pt x="228600" y="228600"/>
                  </a:lnTo>
                  <a:lnTo>
                    <a:pt x="73249011" y="228600"/>
                  </a:lnTo>
                  <a:lnTo>
                    <a:pt x="73249011" y="35245529"/>
                  </a:lnTo>
                  <a:close/>
                </a:path>
              </a:pathLst>
            </a:custGeom>
            <a:solidFill>
              <a:srgbClr val="01949A"/>
            </a:solidFill>
          </p:spPr>
        </p:sp>
      </p:grpSp>
      <p:sp>
        <p:nvSpPr>
          <p:cNvPr id="6" name="TextBox 6"/>
          <p:cNvSpPr txBox="1"/>
          <p:nvPr/>
        </p:nvSpPr>
        <p:spPr>
          <a:xfrm>
            <a:off x="3140751" y="1228541"/>
            <a:ext cx="12006498" cy="835229"/>
          </a:xfrm>
          <a:prstGeom prst="rect">
            <a:avLst/>
          </a:prstGeom>
        </p:spPr>
        <p:txBody>
          <a:bodyPr lIns="0" tIns="0" rIns="0" bIns="0" rtlCol="0" anchor="t">
            <a:spAutoFit/>
          </a:bodyPr>
          <a:lstStyle/>
          <a:p>
            <a:pPr algn="ctr">
              <a:lnSpc>
                <a:spcPts val="7040"/>
              </a:lnSpc>
            </a:pPr>
            <a:r>
              <a:rPr lang="es-MX" sz="5500" spc="165" dirty="0">
                <a:solidFill>
                  <a:srgbClr val="01949A"/>
                </a:solidFill>
                <a:latin typeface="Raleway Bold Italics"/>
              </a:rPr>
              <a:t>Gráficas</a:t>
            </a:r>
          </a:p>
        </p:txBody>
      </p:sp>
      <p:sp>
        <p:nvSpPr>
          <p:cNvPr id="16" name="AutoShape 16"/>
          <p:cNvSpPr/>
          <p:nvPr/>
        </p:nvSpPr>
        <p:spPr>
          <a:xfrm>
            <a:off x="17158857" y="8235393"/>
            <a:ext cx="2828154" cy="2180388"/>
          </a:xfrm>
          <a:prstGeom prst="rect">
            <a:avLst/>
          </a:prstGeom>
          <a:solidFill>
            <a:srgbClr val="CD0046"/>
          </a:solidFill>
        </p:spPr>
      </p:sp>
      <p:sp>
        <p:nvSpPr>
          <p:cNvPr id="17" name="AutoShape 17"/>
          <p:cNvSpPr/>
          <p:nvPr/>
        </p:nvSpPr>
        <p:spPr>
          <a:xfrm>
            <a:off x="-1359743" y="1397285"/>
            <a:ext cx="3226605" cy="1383486"/>
          </a:xfrm>
          <a:prstGeom prst="rect">
            <a:avLst/>
          </a:prstGeom>
          <a:solidFill>
            <a:srgbClr val="01949A"/>
          </a:solidFill>
        </p:spPr>
      </p:sp>
      <p:pic>
        <p:nvPicPr>
          <p:cNvPr id="27" name="Picture 26">
            <a:extLst>
              <a:ext uri="{FF2B5EF4-FFF2-40B4-BE49-F238E27FC236}">
                <a16:creationId xmlns:a16="http://schemas.microsoft.com/office/drawing/2014/main" id="{25632C88-A099-439D-9450-4D12243259A9}"/>
              </a:ext>
            </a:extLst>
          </p:cNvPr>
          <p:cNvPicPr>
            <a:picLocks noChangeAspect="1"/>
          </p:cNvPicPr>
          <p:nvPr/>
        </p:nvPicPr>
        <p:blipFill>
          <a:blip r:embed="rId2"/>
          <a:stretch>
            <a:fillRect/>
          </a:stretch>
        </p:blipFill>
        <p:spPr>
          <a:xfrm>
            <a:off x="0" y="1980933"/>
            <a:ext cx="8429233" cy="7685056"/>
          </a:xfrm>
          <a:prstGeom prst="rect">
            <a:avLst/>
          </a:prstGeom>
        </p:spPr>
      </p:pic>
      <p:pic>
        <p:nvPicPr>
          <p:cNvPr id="29" name="Picture 28">
            <a:extLst>
              <a:ext uri="{FF2B5EF4-FFF2-40B4-BE49-F238E27FC236}">
                <a16:creationId xmlns:a16="http://schemas.microsoft.com/office/drawing/2014/main" id="{35FC3DBB-1E2A-41F7-A25A-BF3F89929479}"/>
              </a:ext>
            </a:extLst>
          </p:cNvPr>
          <p:cNvPicPr>
            <a:picLocks noChangeAspect="1"/>
          </p:cNvPicPr>
          <p:nvPr/>
        </p:nvPicPr>
        <p:blipFill>
          <a:blip r:embed="rId3"/>
          <a:stretch>
            <a:fillRect/>
          </a:stretch>
        </p:blipFill>
        <p:spPr>
          <a:xfrm>
            <a:off x="8420197" y="2986206"/>
            <a:ext cx="9872147" cy="60722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0249" y="-746219"/>
            <a:ext cx="18015131" cy="10469594"/>
            <a:chOff x="0" y="0"/>
            <a:chExt cx="72888844" cy="42359760"/>
          </a:xfrm>
        </p:grpSpPr>
        <p:sp>
          <p:nvSpPr>
            <p:cNvPr id="3" name="Freeform 3"/>
            <p:cNvSpPr/>
            <p:nvPr/>
          </p:nvSpPr>
          <p:spPr>
            <a:xfrm>
              <a:off x="0" y="0"/>
              <a:ext cx="72888841" cy="42359762"/>
            </a:xfrm>
            <a:custGeom>
              <a:avLst/>
              <a:gdLst/>
              <a:ahLst/>
              <a:cxnLst/>
              <a:rect l="l" t="t" r="r" b="b"/>
              <a:pathLst>
                <a:path w="72888841" h="42359762">
                  <a:moveTo>
                    <a:pt x="72662783" y="0"/>
                  </a:moveTo>
                  <a:lnTo>
                    <a:pt x="0" y="0"/>
                  </a:lnTo>
                  <a:lnTo>
                    <a:pt x="0" y="42359762"/>
                  </a:lnTo>
                  <a:lnTo>
                    <a:pt x="72888841" y="42359762"/>
                  </a:lnTo>
                  <a:lnTo>
                    <a:pt x="72888841" y="0"/>
                  </a:lnTo>
                  <a:lnTo>
                    <a:pt x="72662783" y="0"/>
                  </a:lnTo>
                  <a:close/>
                  <a:moveTo>
                    <a:pt x="72662783" y="42133701"/>
                  </a:moveTo>
                  <a:lnTo>
                    <a:pt x="228600" y="42133701"/>
                  </a:lnTo>
                  <a:lnTo>
                    <a:pt x="228600" y="228600"/>
                  </a:lnTo>
                  <a:lnTo>
                    <a:pt x="72662783" y="228600"/>
                  </a:lnTo>
                  <a:lnTo>
                    <a:pt x="72662783" y="42133701"/>
                  </a:lnTo>
                  <a:close/>
                </a:path>
              </a:pathLst>
            </a:custGeom>
            <a:solidFill>
              <a:srgbClr val="01949A"/>
            </a:solidFill>
          </p:spPr>
        </p:sp>
      </p:grpSp>
      <p:grpSp>
        <p:nvGrpSpPr>
          <p:cNvPr id="4" name="Group 4"/>
          <p:cNvGrpSpPr/>
          <p:nvPr/>
        </p:nvGrpSpPr>
        <p:grpSpPr>
          <a:xfrm>
            <a:off x="-900722" y="-746219"/>
            <a:ext cx="18160022" cy="3369920"/>
            <a:chOff x="0" y="0"/>
            <a:chExt cx="73475071" cy="13634627"/>
          </a:xfrm>
        </p:grpSpPr>
        <p:sp>
          <p:nvSpPr>
            <p:cNvPr id="5" name="Freeform 5"/>
            <p:cNvSpPr/>
            <p:nvPr/>
          </p:nvSpPr>
          <p:spPr>
            <a:xfrm>
              <a:off x="0" y="0"/>
              <a:ext cx="73475069" cy="13634627"/>
            </a:xfrm>
            <a:custGeom>
              <a:avLst/>
              <a:gdLst/>
              <a:ahLst/>
              <a:cxnLst/>
              <a:rect l="l" t="t" r="r" b="b"/>
              <a:pathLst>
                <a:path w="73475069" h="13634627">
                  <a:moveTo>
                    <a:pt x="73249011" y="0"/>
                  </a:moveTo>
                  <a:lnTo>
                    <a:pt x="0" y="0"/>
                  </a:lnTo>
                  <a:lnTo>
                    <a:pt x="0" y="13634627"/>
                  </a:lnTo>
                  <a:lnTo>
                    <a:pt x="73475069" y="13634627"/>
                  </a:lnTo>
                  <a:lnTo>
                    <a:pt x="73475069" y="0"/>
                  </a:lnTo>
                  <a:lnTo>
                    <a:pt x="73249011" y="0"/>
                  </a:lnTo>
                  <a:close/>
                  <a:moveTo>
                    <a:pt x="73249011" y="13408568"/>
                  </a:moveTo>
                  <a:lnTo>
                    <a:pt x="228600" y="13408568"/>
                  </a:lnTo>
                  <a:lnTo>
                    <a:pt x="228600" y="228600"/>
                  </a:lnTo>
                  <a:lnTo>
                    <a:pt x="73249011" y="228600"/>
                  </a:lnTo>
                  <a:lnTo>
                    <a:pt x="73249011" y="13408568"/>
                  </a:lnTo>
                  <a:close/>
                </a:path>
              </a:pathLst>
            </a:custGeom>
            <a:solidFill>
              <a:srgbClr val="01949A"/>
            </a:solidFill>
          </p:spPr>
        </p:sp>
      </p:grpSp>
      <p:sp>
        <p:nvSpPr>
          <p:cNvPr id="6" name="AutoShape 6"/>
          <p:cNvSpPr/>
          <p:nvPr/>
        </p:nvSpPr>
        <p:spPr>
          <a:xfrm>
            <a:off x="16453297" y="-248699"/>
            <a:ext cx="3878616" cy="2180388"/>
          </a:xfrm>
          <a:prstGeom prst="rect">
            <a:avLst/>
          </a:prstGeom>
          <a:solidFill>
            <a:srgbClr val="CD0046"/>
          </a:solidFill>
        </p:spPr>
      </p:sp>
      <p:sp>
        <p:nvSpPr>
          <p:cNvPr id="7" name="AutoShape 7"/>
          <p:cNvSpPr/>
          <p:nvPr/>
        </p:nvSpPr>
        <p:spPr>
          <a:xfrm>
            <a:off x="-2197905" y="4488579"/>
            <a:ext cx="3226605" cy="4607317"/>
          </a:xfrm>
          <a:prstGeom prst="rect">
            <a:avLst/>
          </a:prstGeom>
          <a:solidFill>
            <a:srgbClr val="01949A"/>
          </a:solidFill>
        </p:spPr>
      </p:sp>
      <p:sp>
        <p:nvSpPr>
          <p:cNvPr id="9" name="TextBox 9"/>
          <p:cNvSpPr txBox="1"/>
          <p:nvPr/>
        </p:nvSpPr>
        <p:spPr>
          <a:xfrm>
            <a:off x="1703624" y="881592"/>
            <a:ext cx="13564080" cy="887095"/>
          </a:xfrm>
          <a:prstGeom prst="rect">
            <a:avLst/>
          </a:prstGeom>
        </p:spPr>
        <p:txBody>
          <a:bodyPr lIns="0" tIns="0" rIns="0" bIns="0" rtlCol="0" anchor="t">
            <a:spAutoFit/>
          </a:bodyPr>
          <a:lstStyle/>
          <a:p>
            <a:pPr>
              <a:lnSpc>
                <a:spcPts val="7040"/>
              </a:lnSpc>
            </a:pPr>
            <a:r>
              <a:rPr lang="en-US" sz="5500" spc="165" dirty="0">
                <a:solidFill>
                  <a:srgbClr val="01949A"/>
                </a:solidFill>
                <a:latin typeface="Raleway Bold Italics"/>
              </a:rPr>
              <a:t>MÉTODO K-MEDIAS</a:t>
            </a:r>
          </a:p>
        </p:txBody>
      </p:sp>
      <p:pic>
        <p:nvPicPr>
          <p:cNvPr id="15" name="Picture 14">
            <a:extLst>
              <a:ext uri="{FF2B5EF4-FFF2-40B4-BE49-F238E27FC236}">
                <a16:creationId xmlns:a16="http://schemas.microsoft.com/office/drawing/2014/main" id="{5E2A04EA-1155-4B6A-AA8B-93E9803FCB90}"/>
              </a:ext>
            </a:extLst>
          </p:cNvPr>
          <p:cNvPicPr>
            <a:picLocks noChangeAspect="1"/>
          </p:cNvPicPr>
          <p:nvPr/>
        </p:nvPicPr>
        <p:blipFill>
          <a:blip r:embed="rId2"/>
          <a:stretch>
            <a:fillRect/>
          </a:stretch>
        </p:blipFill>
        <p:spPr>
          <a:xfrm>
            <a:off x="5479145" y="2763666"/>
            <a:ext cx="12767291" cy="7324607"/>
          </a:xfrm>
          <a:prstGeom prst="rect">
            <a:avLst/>
          </a:prstGeom>
        </p:spPr>
      </p:pic>
      <p:sp>
        <p:nvSpPr>
          <p:cNvPr id="17" name="TextBox 11">
            <a:extLst>
              <a:ext uri="{FF2B5EF4-FFF2-40B4-BE49-F238E27FC236}">
                <a16:creationId xmlns:a16="http://schemas.microsoft.com/office/drawing/2014/main" id="{CEDC88FA-A008-4092-A03C-33648725FB26}"/>
              </a:ext>
            </a:extLst>
          </p:cNvPr>
          <p:cNvSpPr txBox="1"/>
          <p:nvPr/>
        </p:nvSpPr>
        <p:spPr>
          <a:xfrm>
            <a:off x="2209800" y="5477923"/>
            <a:ext cx="2553216" cy="887679"/>
          </a:xfrm>
          <a:prstGeom prst="rect">
            <a:avLst/>
          </a:prstGeom>
        </p:spPr>
        <p:txBody>
          <a:bodyPr wrap="square" lIns="0" tIns="0" rIns="0" bIns="0" rtlCol="0" anchor="t">
            <a:spAutoFit/>
          </a:bodyPr>
          <a:lstStyle/>
          <a:p>
            <a:pPr>
              <a:lnSpc>
                <a:spcPts val="3640"/>
              </a:lnSpc>
            </a:pPr>
            <a:r>
              <a:rPr lang="es-MX" sz="2800" spc="26" dirty="0">
                <a:solidFill>
                  <a:srgbClr val="000000"/>
                </a:solidFill>
                <a:latin typeface="Raleway"/>
              </a:rPr>
              <a:t>Escogemos el valor de k:</a:t>
            </a:r>
          </a:p>
        </p:txBody>
      </p:sp>
      <p:sp>
        <p:nvSpPr>
          <p:cNvPr id="19" name="TextBox 8">
            <a:extLst>
              <a:ext uri="{FF2B5EF4-FFF2-40B4-BE49-F238E27FC236}">
                <a16:creationId xmlns:a16="http://schemas.microsoft.com/office/drawing/2014/main" id="{6921BF7A-2B3C-4A79-9544-7FF8A12FBDC0}"/>
              </a:ext>
            </a:extLst>
          </p:cNvPr>
          <p:cNvSpPr txBox="1"/>
          <p:nvPr/>
        </p:nvSpPr>
        <p:spPr>
          <a:xfrm>
            <a:off x="2559671" y="7658100"/>
            <a:ext cx="1400778" cy="525785"/>
          </a:xfrm>
          <a:prstGeom prst="rect">
            <a:avLst/>
          </a:prstGeom>
        </p:spPr>
        <p:txBody>
          <a:bodyPr wrap="square" lIns="0" tIns="0" rIns="0" bIns="0" rtlCol="0" anchor="t">
            <a:spAutoFit/>
          </a:bodyPr>
          <a:lstStyle/>
          <a:p>
            <a:pPr>
              <a:lnSpc>
                <a:spcPts val="4079"/>
              </a:lnSpc>
            </a:pPr>
            <a:r>
              <a:rPr lang="en-US" sz="4000" spc="272" dirty="0">
                <a:solidFill>
                  <a:srgbClr val="CD0046"/>
                </a:solidFill>
                <a:latin typeface="Raleway"/>
              </a:rPr>
              <a:t>K = 3</a:t>
            </a:r>
          </a:p>
        </p:txBody>
      </p:sp>
      <p:sp>
        <p:nvSpPr>
          <p:cNvPr id="23" name="Oval 22">
            <a:extLst>
              <a:ext uri="{FF2B5EF4-FFF2-40B4-BE49-F238E27FC236}">
                <a16:creationId xmlns:a16="http://schemas.microsoft.com/office/drawing/2014/main" id="{0C90546A-1A30-4300-BB12-3CC350C3AD65}"/>
              </a:ext>
            </a:extLst>
          </p:cNvPr>
          <p:cNvSpPr/>
          <p:nvPr/>
        </p:nvSpPr>
        <p:spPr>
          <a:xfrm>
            <a:off x="8763000" y="8420100"/>
            <a:ext cx="548640" cy="548640"/>
          </a:xfrm>
          <a:prstGeom prst="ellipse">
            <a:avLst/>
          </a:prstGeom>
          <a:noFill/>
          <a:ln w="38100">
            <a:solidFill>
              <a:srgbClr val="CD00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Arrow: Right 24">
            <a:extLst>
              <a:ext uri="{FF2B5EF4-FFF2-40B4-BE49-F238E27FC236}">
                <a16:creationId xmlns:a16="http://schemas.microsoft.com/office/drawing/2014/main" id="{29D37B5B-7722-48A9-BA94-67B03311C832}"/>
              </a:ext>
            </a:extLst>
          </p:cNvPr>
          <p:cNvSpPr/>
          <p:nvPr/>
        </p:nvSpPr>
        <p:spPr>
          <a:xfrm rot="20113511">
            <a:off x="7554576" y="8811970"/>
            <a:ext cx="1066800" cy="395812"/>
          </a:xfrm>
          <a:prstGeom prst="rightArrow">
            <a:avLst>
              <a:gd name="adj1" fmla="val 29626"/>
              <a:gd name="adj2" fmla="val 64262"/>
            </a:avLst>
          </a:prstGeom>
          <a:solidFill>
            <a:srgbClr val="019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16369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35D7AF6-35F6-4411-B1C7-CF015D464972}"/>
              </a:ext>
            </a:extLst>
          </p:cNvPr>
          <p:cNvSpPr txBox="1"/>
          <p:nvPr/>
        </p:nvSpPr>
        <p:spPr>
          <a:xfrm>
            <a:off x="8890739" y="3748769"/>
            <a:ext cx="8559061" cy="6953122"/>
          </a:xfrm>
          <a:prstGeom prst="rect">
            <a:avLst/>
          </a:prstGeom>
        </p:spPr>
        <p:txBody>
          <a:bodyPr wrap="square" lIns="0" tIns="0" rIns="0" bIns="0" rtlCol="0" anchor="t">
            <a:spAutoFit/>
          </a:bodyPr>
          <a:lstStyle/>
          <a:p>
            <a:pPr marL="514350" indent="-514350" algn="just">
              <a:lnSpc>
                <a:spcPts val="4200"/>
              </a:lnSpc>
              <a:buFont typeface="+mj-lt"/>
              <a:buAutoNum type="arabicPeriod"/>
            </a:pPr>
            <a:r>
              <a:rPr lang="es-MX" sz="2800" spc="112" dirty="0">
                <a:solidFill>
                  <a:srgbClr val="01949A"/>
                </a:solidFill>
                <a:latin typeface="Raleway"/>
              </a:rPr>
              <a:t>Centroides aleatorios del conjunto de puntos</a:t>
            </a:r>
          </a:p>
          <a:p>
            <a:pPr marL="514350" indent="-514350" algn="just">
              <a:lnSpc>
                <a:spcPts val="4200"/>
              </a:lnSpc>
              <a:buFont typeface="+mj-lt"/>
              <a:buAutoNum type="arabicPeriod"/>
            </a:pPr>
            <a:r>
              <a:rPr lang="es-MX" sz="2800" spc="112" dirty="0">
                <a:solidFill>
                  <a:srgbClr val="01949A"/>
                </a:solidFill>
                <a:latin typeface="Raleway"/>
              </a:rPr>
              <a:t>Ciclo hasta no tener cambios</a:t>
            </a:r>
          </a:p>
          <a:p>
            <a:pPr marL="971550" lvl="1" indent="-514350" algn="just">
              <a:lnSpc>
                <a:spcPts val="4200"/>
              </a:lnSpc>
              <a:buFont typeface="+mj-lt"/>
              <a:buAutoNum type="alphaLcParenR"/>
            </a:pPr>
            <a:r>
              <a:rPr lang="es-MX" sz="2800" spc="112" dirty="0">
                <a:solidFill>
                  <a:srgbClr val="01949A"/>
                </a:solidFill>
                <a:latin typeface="Raleway"/>
              </a:rPr>
              <a:t>Asignación de cluster por el centroide más cercano </a:t>
            </a:r>
          </a:p>
          <a:p>
            <a:pPr marL="971550" lvl="1" indent="-514350" algn="just">
              <a:lnSpc>
                <a:spcPts val="4200"/>
              </a:lnSpc>
              <a:buFont typeface="+mj-lt"/>
              <a:buAutoNum type="alphaLcParenR"/>
            </a:pPr>
            <a:endParaRPr lang="es-MX" sz="2800" spc="112" dirty="0">
              <a:solidFill>
                <a:srgbClr val="01949A"/>
              </a:solidFill>
              <a:latin typeface="Raleway"/>
            </a:endParaRPr>
          </a:p>
          <a:p>
            <a:pPr marL="971550" lvl="1" indent="-514350" algn="just">
              <a:lnSpc>
                <a:spcPts val="4200"/>
              </a:lnSpc>
              <a:buFont typeface="+mj-lt"/>
              <a:buAutoNum type="alphaLcParenR"/>
            </a:pPr>
            <a:endParaRPr lang="es-MX" sz="2800" spc="112" dirty="0">
              <a:solidFill>
                <a:srgbClr val="01949A"/>
              </a:solidFill>
              <a:latin typeface="Raleway"/>
            </a:endParaRPr>
          </a:p>
          <a:p>
            <a:pPr marL="971550" lvl="1" indent="-514350" algn="just">
              <a:lnSpc>
                <a:spcPts val="4200"/>
              </a:lnSpc>
              <a:buFont typeface="+mj-lt"/>
              <a:buAutoNum type="alphaLcParenR"/>
            </a:pPr>
            <a:r>
              <a:rPr lang="es-MX" sz="2800" spc="112" dirty="0">
                <a:solidFill>
                  <a:srgbClr val="01949A"/>
                </a:solidFill>
                <a:latin typeface="Raleway"/>
              </a:rPr>
              <a:t>Nuevo centroide en media de todos los puntos del cluster</a:t>
            </a:r>
          </a:p>
          <a:p>
            <a:pPr marL="514350" indent="-514350" algn="just">
              <a:lnSpc>
                <a:spcPts val="4200"/>
              </a:lnSpc>
              <a:buFont typeface="+mj-lt"/>
              <a:buAutoNum type="arabicPeriod"/>
            </a:pPr>
            <a:endParaRPr lang="es-MX" sz="2800" spc="112" dirty="0">
              <a:solidFill>
                <a:srgbClr val="01949A"/>
              </a:solidFill>
              <a:latin typeface="Raleway"/>
            </a:endParaRPr>
          </a:p>
          <a:p>
            <a:pPr marL="514350" indent="-514350" algn="just">
              <a:lnSpc>
                <a:spcPts val="4200"/>
              </a:lnSpc>
              <a:buFont typeface="+mj-lt"/>
              <a:buAutoNum type="arabicPeriod"/>
            </a:pPr>
            <a:endParaRPr lang="es-MX" sz="2800" spc="112" dirty="0">
              <a:solidFill>
                <a:srgbClr val="01949A"/>
              </a:solidFill>
              <a:latin typeface="Raleway"/>
            </a:endParaRPr>
          </a:p>
          <a:p>
            <a:pPr marL="514350" indent="-514350" algn="just">
              <a:lnSpc>
                <a:spcPts val="4200"/>
              </a:lnSpc>
              <a:buFont typeface="+mj-lt"/>
              <a:buAutoNum type="arabicPeriod"/>
            </a:pPr>
            <a:endParaRPr lang="es-MX" sz="2800" spc="112" dirty="0">
              <a:solidFill>
                <a:srgbClr val="01949A"/>
              </a:solidFill>
              <a:latin typeface="Raleway"/>
            </a:endParaRPr>
          </a:p>
          <a:p>
            <a:pPr marL="514350" indent="-514350" algn="just">
              <a:lnSpc>
                <a:spcPts val="4200"/>
              </a:lnSpc>
              <a:buFont typeface="+mj-lt"/>
              <a:buAutoNum type="arabicPeriod"/>
            </a:pPr>
            <a:endParaRPr lang="es-MX" sz="2800" spc="112" dirty="0">
              <a:solidFill>
                <a:srgbClr val="01949A"/>
              </a:solidFill>
              <a:latin typeface="Raleway"/>
            </a:endParaRPr>
          </a:p>
          <a:p>
            <a:pPr algn="just">
              <a:lnSpc>
                <a:spcPts val="4200"/>
              </a:lnSpc>
            </a:pPr>
            <a:endParaRPr lang="es-MX" sz="2800" spc="112" dirty="0">
              <a:solidFill>
                <a:srgbClr val="01949A"/>
              </a:solidFill>
              <a:latin typeface="Raleway"/>
            </a:endParaRPr>
          </a:p>
        </p:txBody>
      </p:sp>
      <p:grpSp>
        <p:nvGrpSpPr>
          <p:cNvPr id="2" name="Group 2"/>
          <p:cNvGrpSpPr/>
          <p:nvPr/>
        </p:nvGrpSpPr>
        <p:grpSpPr>
          <a:xfrm>
            <a:off x="557803" y="418733"/>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574717" y="1028700"/>
            <a:ext cx="18160022" cy="8767121"/>
            <a:chOff x="0" y="0"/>
            <a:chExt cx="73475071" cy="35471591"/>
          </a:xfrm>
        </p:grpSpPr>
        <p:sp>
          <p:nvSpPr>
            <p:cNvPr id="5" name="Freeform 5"/>
            <p:cNvSpPr/>
            <p:nvPr/>
          </p:nvSpPr>
          <p:spPr>
            <a:xfrm>
              <a:off x="0" y="0"/>
              <a:ext cx="73475069" cy="35471590"/>
            </a:xfrm>
            <a:custGeom>
              <a:avLst/>
              <a:gdLst/>
              <a:ahLst/>
              <a:cxnLst/>
              <a:rect l="l" t="t" r="r" b="b"/>
              <a:pathLst>
                <a:path w="73475069" h="35471590">
                  <a:moveTo>
                    <a:pt x="73249011" y="0"/>
                  </a:moveTo>
                  <a:lnTo>
                    <a:pt x="0" y="0"/>
                  </a:lnTo>
                  <a:lnTo>
                    <a:pt x="0" y="35471590"/>
                  </a:lnTo>
                  <a:lnTo>
                    <a:pt x="73475069" y="35471590"/>
                  </a:lnTo>
                  <a:lnTo>
                    <a:pt x="73475069" y="0"/>
                  </a:lnTo>
                  <a:lnTo>
                    <a:pt x="73249011" y="0"/>
                  </a:lnTo>
                  <a:close/>
                  <a:moveTo>
                    <a:pt x="73249011" y="35245529"/>
                  </a:moveTo>
                  <a:lnTo>
                    <a:pt x="228600" y="35245529"/>
                  </a:lnTo>
                  <a:lnTo>
                    <a:pt x="228600" y="228600"/>
                  </a:lnTo>
                  <a:lnTo>
                    <a:pt x="73249011" y="228600"/>
                  </a:lnTo>
                  <a:lnTo>
                    <a:pt x="73249011" y="35245529"/>
                  </a:lnTo>
                  <a:close/>
                </a:path>
              </a:pathLst>
            </a:custGeom>
            <a:solidFill>
              <a:srgbClr val="01949A"/>
            </a:solidFill>
          </p:spPr>
        </p:sp>
      </p:grpSp>
      <p:sp>
        <p:nvSpPr>
          <p:cNvPr id="6" name="TextBox 6"/>
          <p:cNvSpPr txBox="1"/>
          <p:nvPr/>
        </p:nvSpPr>
        <p:spPr>
          <a:xfrm>
            <a:off x="3140751" y="1228541"/>
            <a:ext cx="12006498" cy="835229"/>
          </a:xfrm>
          <a:prstGeom prst="rect">
            <a:avLst/>
          </a:prstGeom>
        </p:spPr>
        <p:txBody>
          <a:bodyPr lIns="0" tIns="0" rIns="0" bIns="0" rtlCol="0" anchor="t">
            <a:spAutoFit/>
          </a:bodyPr>
          <a:lstStyle/>
          <a:p>
            <a:pPr algn="ctr">
              <a:lnSpc>
                <a:spcPts val="7040"/>
              </a:lnSpc>
            </a:pPr>
            <a:r>
              <a:rPr lang="en-US" sz="5500" spc="165" dirty="0">
                <a:solidFill>
                  <a:srgbClr val="01949A"/>
                </a:solidFill>
                <a:latin typeface="Raleway Bold Italics"/>
              </a:rPr>
              <a:t>MÉTODO K-MEDIAS</a:t>
            </a:r>
          </a:p>
        </p:txBody>
      </p:sp>
      <p:sp>
        <p:nvSpPr>
          <p:cNvPr id="16" name="AutoShape 16"/>
          <p:cNvSpPr/>
          <p:nvPr/>
        </p:nvSpPr>
        <p:spPr>
          <a:xfrm>
            <a:off x="17158857" y="8235393"/>
            <a:ext cx="2828154" cy="2180388"/>
          </a:xfrm>
          <a:prstGeom prst="rect">
            <a:avLst/>
          </a:prstGeom>
          <a:solidFill>
            <a:srgbClr val="CD0046"/>
          </a:solidFill>
        </p:spPr>
      </p:sp>
      <p:sp>
        <p:nvSpPr>
          <p:cNvPr id="17" name="AutoShape 17"/>
          <p:cNvSpPr/>
          <p:nvPr/>
        </p:nvSpPr>
        <p:spPr>
          <a:xfrm>
            <a:off x="-1359743" y="1397285"/>
            <a:ext cx="3226605" cy="1383486"/>
          </a:xfrm>
          <a:prstGeom prst="rect">
            <a:avLst/>
          </a:prstGeom>
          <a:solidFill>
            <a:srgbClr val="01949A"/>
          </a:solidFill>
        </p:spPr>
      </p:sp>
      <p:pic>
        <p:nvPicPr>
          <p:cNvPr id="8" name="Picture 7">
            <a:extLst>
              <a:ext uri="{FF2B5EF4-FFF2-40B4-BE49-F238E27FC236}">
                <a16:creationId xmlns:a16="http://schemas.microsoft.com/office/drawing/2014/main" id="{77E9B880-1815-46EB-924F-5A37E8C579EF}"/>
              </a:ext>
            </a:extLst>
          </p:cNvPr>
          <p:cNvPicPr>
            <a:picLocks noChangeAspect="1"/>
          </p:cNvPicPr>
          <p:nvPr/>
        </p:nvPicPr>
        <p:blipFill>
          <a:blip r:embed="rId2"/>
          <a:stretch>
            <a:fillRect/>
          </a:stretch>
        </p:blipFill>
        <p:spPr>
          <a:xfrm>
            <a:off x="1433356" y="3720125"/>
            <a:ext cx="7320222" cy="2851247"/>
          </a:xfrm>
          <a:prstGeom prst="rect">
            <a:avLst/>
          </a:prstGeom>
        </p:spPr>
      </p:pic>
      <p:pic>
        <p:nvPicPr>
          <p:cNvPr id="1026" name="Picture 2">
            <a:extLst>
              <a:ext uri="{FF2B5EF4-FFF2-40B4-BE49-F238E27FC236}">
                <a16:creationId xmlns:a16="http://schemas.microsoft.com/office/drawing/2014/main" id="{6651E339-76D5-4111-AD6F-F4BA47F435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06" r="64085" b="17791"/>
          <a:stretch/>
        </p:blipFill>
        <p:spPr bwMode="auto">
          <a:xfrm>
            <a:off x="10908133" y="5755670"/>
            <a:ext cx="4445542" cy="12739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515C989-1C3D-4E9E-A069-1D170B5553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512" r="64337" b="19398"/>
          <a:stretch/>
        </p:blipFill>
        <p:spPr bwMode="auto">
          <a:xfrm>
            <a:off x="10517030" y="8077628"/>
            <a:ext cx="5227749" cy="12479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8">
            <a:extLst>
              <a:ext uri="{FF2B5EF4-FFF2-40B4-BE49-F238E27FC236}">
                <a16:creationId xmlns:a16="http://schemas.microsoft.com/office/drawing/2014/main" id="{B35F80EA-21B0-4D7F-9955-137C5D8AE091}"/>
              </a:ext>
            </a:extLst>
          </p:cNvPr>
          <p:cNvSpPr txBox="1"/>
          <p:nvPr/>
        </p:nvSpPr>
        <p:spPr>
          <a:xfrm>
            <a:off x="1919214" y="2990766"/>
            <a:ext cx="6971525" cy="498598"/>
          </a:xfrm>
          <a:prstGeom prst="rect">
            <a:avLst/>
          </a:prstGeom>
        </p:spPr>
        <p:txBody>
          <a:bodyPr lIns="0" tIns="0" rIns="0" bIns="0" rtlCol="0" anchor="t">
            <a:spAutoFit/>
          </a:bodyPr>
          <a:lstStyle/>
          <a:p>
            <a:pPr>
              <a:lnSpc>
                <a:spcPts val="4079"/>
              </a:lnSpc>
            </a:pPr>
            <a:r>
              <a:rPr lang="es-MX" sz="3400" spc="272" dirty="0">
                <a:solidFill>
                  <a:srgbClr val="CD0046"/>
                </a:solidFill>
                <a:latin typeface="Raleway"/>
              </a:rPr>
              <a:t>Función de </a:t>
            </a:r>
            <a:r>
              <a:rPr lang="es-MX" sz="3400" spc="272" dirty="0" err="1">
                <a:solidFill>
                  <a:srgbClr val="CD0046"/>
                </a:solidFill>
                <a:latin typeface="Raleway"/>
              </a:rPr>
              <a:t>scikit-learn</a:t>
            </a:r>
            <a:endParaRPr lang="es-MX" sz="3400" spc="272" dirty="0">
              <a:solidFill>
                <a:srgbClr val="CD0046"/>
              </a:solidFill>
              <a:latin typeface="Raleway"/>
            </a:endParaRPr>
          </a:p>
        </p:txBody>
      </p:sp>
      <p:sp>
        <p:nvSpPr>
          <p:cNvPr id="9" name="TextBox 8">
            <a:extLst>
              <a:ext uri="{FF2B5EF4-FFF2-40B4-BE49-F238E27FC236}">
                <a16:creationId xmlns:a16="http://schemas.microsoft.com/office/drawing/2014/main" id="{FD20D1F2-A224-432F-80BF-2CBA8B3D9082}"/>
              </a:ext>
            </a:extLst>
          </p:cNvPr>
          <p:cNvSpPr txBox="1"/>
          <p:nvPr/>
        </p:nvSpPr>
        <p:spPr>
          <a:xfrm>
            <a:off x="10187332" y="2990766"/>
            <a:ext cx="6971525" cy="498598"/>
          </a:xfrm>
          <a:prstGeom prst="rect">
            <a:avLst/>
          </a:prstGeom>
        </p:spPr>
        <p:txBody>
          <a:bodyPr lIns="0" tIns="0" rIns="0" bIns="0" rtlCol="0" anchor="t">
            <a:spAutoFit/>
          </a:bodyPr>
          <a:lstStyle/>
          <a:p>
            <a:pPr>
              <a:lnSpc>
                <a:spcPts val="4079"/>
              </a:lnSpc>
            </a:pPr>
            <a:r>
              <a:rPr lang="es-MX" sz="3400" spc="272" dirty="0">
                <a:solidFill>
                  <a:srgbClr val="CD0046"/>
                </a:solidFill>
                <a:latin typeface="Raleway"/>
              </a:rPr>
              <a:t>Algoritmo</a:t>
            </a:r>
          </a:p>
        </p:txBody>
      </p:sp>
    </p:spTree>
    <p:extLst>
      <p:ext uri="{BB962C8B-B14F-4D97-AF65-F5344CB8AC3E}">
        <p14:creationId xmlns:p14="http://schemas.microsoft.com/office/powerpoint/2010/main" val="403056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0249" y="-746219"/>
            <a:ext cx="18015131" cy="10469594"/>
            <a:chOff x="0" y="0"/>
            <a:chExt cx="72888844" cy="42359760"/>
          </a:xfrm>
        </p:grpSpPr>
        <p:sp>
          <p:nvSpPr>
            <p:cNvPr id="3" name="Freeform 3"/>
            <p:cNvSpPr/>
            <p:nvPr/>
          </p:nvSpPr>
          <p:spPr>
            <a:xfrm>
              <a:off x="0" y="0"/>
              <a:ext cx="72888841" cy="42359762"/>
            </a:xfrm>
            <a:custGeom>
              <a:avLst/>
              <a:gdLst/>
              <a:ahLst/>
              <a:cxnLst/>
              <a:rect l="l" t="t" r="r" b="b"/>
              <a:pathLst>
                <a:path w="72888841" h="42359762">
                  <a:moveTo>
                    <a:pt x="72662783" y="0"/>
                  </a:moveTo>
                  <a:lnTo>
                    <a:pt x="0" y="0"/>
                  </a:lnTo>
                  <a:lnTo>
                    <a:pt x="0" y="42359762"/>
                  </a:lnTo>
                  <a:lnTo>
                    <a:pt x="72888841" y="42359762"/>
                  </a:lnTo>
                  <a:lnTo>
                    <a:pt x="72888841" y="0"/>
                  </a:lnTo>
                  <a:lnTo>
                    <a:pt x="72662783" y="0"/>
                  </a:lnTo>
                  <a:close/>
                  <a:moveTo>
                    <a:pt x="72662783" y="42133701"/>
                  </a:moveTo>
                  <a:lnTo>
                    <a:pt x="228600" y="42133701"/>
                  </a:lnTo>
                  <a:lnTo>
                    <a:pt x="228600" y="228600"/>
                  </a:lnTo>
                  <a:lnTo>
                    <a:pt x="72662783" y="228600"/>
                  </a:lnTo>
                  <a:lnTo>
                    <a:pt x="72662783" y="42133701"/>
                  </a:lnTo>
                  <a:close/>
                </a:path>
              </a:pathLst>
            </a:custGeom>
            <a:solidFill>
              <a:srgbClr val="01949A"/>
            </a:solidFill>
          </p:spPr>
        </p:sp>
      </p:grpSp>
      <p:grpSp>
        <p:nvGrpSpPr>
          <p:cNvPr id="4" name="Group 4"/>
          <p:cNvGrpSpPr/>
          <p:nvPr/>
        </p:nvGrpSpPr>
        <p:grpSpPr>
          <a:xfrm>
            <a:off x="-900722" y="-746219"/>
            <a:ext cx="18160022" cy="3369920"/>
            <a:chOff x="0" y="0"/>
            <a:chExt cx="73475071" cy="13634627"/>
          </a:xfrm>
        </p:grpSpPr>
        <p:sp>
          <p:nvSpPr>
            <p:cNvPr id="5" name="Freeform 5"/>
            <p:cNvSpPr/>
            <p:nvPr/>
          </p:nvSpPr>
          <p:spPr>
            <a:xfrm>
              <a:off x="0" y="0"/>
              <a:ext cx="73475069" cy="13634627"/>
            </a:xfrm>
            <a:custGeom>
              <a:avLst/>
              <a:gdLst/>
              <a:ahLst/>
              <a:cxnLst/>
              <a:rect l="l" t="t" r="r" b="b"/>
              <a:pathLst>
                <a:path w="73475069" h="13634627">
                  <a:moveTo>
                    <a:pt x="73249011" y="0"/>
                  </a:moveTo>
                  <a:lnTo>
                    <a:pt x="0" y="0"/>
                  </a:lnTo>
                  <a:lnTo>
                    <a:pt x="0" y="13634627"/>
                  </a:lnTo>
                  <a:lnTo>
                    <a:pt x="73475069" y="13634627"/>
                  </a:lnTo>
                  <a:lnTo>
                    <a:pt x="73475069" y="0"/>
                  </a:lnTo>
                  <a:lnTo>
                    <a:pt x="73249011" y="0"/>
                  </a:lnTo>
                  <a:close/>
                  <a:moveTo>
                    <a:pt x="73249011" y="13408568"/>
                  </a:moveTo>
                  <a:lnTo>
                    <a:pt x="228600" y="13408568"/>
                  </a:lnTo>
                  <a:lnTo>
                    <a:pt x="228600" y="228600"/>
                  </a:lnTo>
                  <a:lnTo>
                    <a:pt x="73249011" y="228600"/>
                  </a:lnTo>
                  <a:lnTo>
                    <a:pt x="73249011" y="13408568"/>
                  </a:lnTo>
                  <a:close/>
                </a:path>
              </a:pathLst>
            </a:custGeom>
            <a:solidFill>
              <a:srgbClr val="01949A"/>
            </a:solidFill>
          </p:spPr>
        </p:sp>
      </p:grpSp>
      <p:sp>
        <p:nvSpPr>
          <p:cNvPr id="6" name="AutoShape 6"/>
          <p:cNvSpPr/>
          <p:nvPr/>
        </p:nvSpPr>
        <p:spPr>
          <a:xfrm>
            <a:off x="16453297" y="-248699"/>
            <a:ext cx="3878616" cy="2180388"/>
          </a:xfrm>
          <a:prstGeom prst="rect">
            <a:avLst/>
          </a:prstGeom>
          <a:solidFill>
            <a:srgbClr val="CD0046"/>
          </a:solidFill>
        </p:spPr>
      </p:sp>
      <p:sp>
        <p:nvSpPr>
          <p:cNvPr id="7" name="AutoShape 7"/>
          <p:cNvSpPr/>
          <p:nvPr/>
        </p:nvSpPr>
        <p:spPr>
          <a:xfrm>
            <a:off x="-2197905" y="4488579"/>
            <a:ext cx="3226605" cy="4607317"/>
          </a:xfrm>
          <a:prstGeom prst="rect">
            <a:avLst/>
          </a:prstGeom>
          <a:solidFill>
            <a:srgbClr val="01949A"/>
          </a:solidFill>
        </p:spPr>
      </p:sp>
      <p:sp>
        <p:nvSpPr>
          <p:cNvPr id="10" name="TextBox 9">
            <a:extLst>
              <a:ext uri="{FF2B5EF4-FFF2-40B4-BE49-F238E27FC236}">
                <a16:creationId xmlns:a16="http://schemas.microsoft.com/office/drawing/2014/main" id="{217C28C3-DC17-4412-8DDF-26C351D0E44C}"/>
              </a:ext>
            </a:extLst>
          </p:cNvPr>
          <p:cNvSpPr txBox="1"/>
          <p:nvPr/>
        </p:nvSpPr>
        <p:spPr>
          <a:xfrm>
            <a:off x="1703624" y="881592"/>
            <a:ext cx="3878616" cy="835229"/>
          </a:xfrm>
          <a:prstGeom prst="rect">
            <a:avLst/>
          </a:prstGeom>
        </p:spPr>
        <p:txBody>
          <a:bodyPr wrap="square" lIns="0" tIns="0" rIns="0" bIns="0" rtlCol="0" anchor="t">
            <a:spAutoFit/>
          </a:bodyPr>
          <a:lstStyle/>
          <a:p>
            <a:pPr>
              <a:lnSpc>
                <a:spcPts val="7040"/>
              </a:lnSpc>
            </a:pPr>
            <a:r>
              <a:rPr lang="es-MX" sz="5500" spc="165" dirty="0">
                <a:solidFill>
                  <a:srgbClr val="01949A"/>
                </a:solidFill>
                <a:latin typeface="Raleway Bold Italics"/>
              </a:rPr>
              <a:t>Resultado</a:t>
            </a:r>
          </a:p>
        </p:txBody>
      </p:sp>
      <p:pic>
        <p:nvPicPr>
          <p:cNvPr id="12" name="Picture 11">
            <a:extLst>
              <a:ext uri="{FF2B5EF4-FFF2-40B4-BE49-F238E27FC236}">
                <a16:creationId xmlns:a16="http://schemas.microsoft.com/office/drawing/2014/main" id="{FE7EB366-069D-4692-B10F-2CBC0B3E0118}"/>
              </a:ext>
            </a:extLst>
          </p:cNvPr>
          <p:cNvPicPr>
            <a:picLocks noChangeAspect="1"/>
          </p:cNvPicPr>
          <p:nvPr/>
        </p:nvPicPr>
        <p:blipFill>
          <a:blip r:embed="rId2"/>
          <a:stretch>
            <a:fillRect/>
          </a:stretch>
        </p:blipFill>
        <p:spPr>
          <a:xfrm>
            <a:off x="307902" y="2647947"/>
            <a:ext cx="12036497" cy="7372354"/>
          </a:xfrm>
          <a:prstGeom prst="rect">
            <a:avLst/>
          </a:prstGeom>
        </p:spPr>
      </p:pic>
      <p:pic>
        <p:nvPicPr>
          <p:cNvPr id="24" name="Picture 23">
            <a:extLst>
              <a:ext uri="{FF2B5EF4-FFF2-40B4-BE49-F238E27FC236}">
                <a16:creationId xmlns:a16="http://schemas.microsoft.com/office/drawing/2014/main" id="{CCD15F02-3FF5-4000-BF4C-E9E044ED5A27}"/>
              </a:ext>
            </a:extLst>
          </p:cNvPr>
          <p:cNvPicPr>
            <a:picLocks noChangeAspect="1"/>
          </p:cNvPicPr>
          <p:nvPr/>
        </p:nvPicPr>
        <p:blipFill>
          <a:blip r:embed="rId3"/>
          <a:stretch>
            <a:fillRect/>
          </a:stretch>
        </p:blipFill>
        <p:spPr>
          <a:xfrm>
            <a:off x="12398001" y="812975"/>
            <a:ext cx="5582097" cy="3103839"/>
          </a:xfrm>
          <a:prstGeom prst="rect">
            <a:avLst/>
          </a:prstGeom>
        </p:spPr>
      </p:pic>
      <p:pic>
        <p:nvPicPr>
          <p:cNvPr id="27" name="Picture 26">
            <a:extLst>
              <a:ext uri="{FF2B5EF4-FFF2-40B4-BE49-F238E27FC236}">
                <a16:creationId xmlns:a16="http://schemas.microsoft.com/office/drawing/2014/main" id="{F7F89806-7D3C-4873-98FB-9FDA065E14B6}"/>
              </a:ext>
            </a:extLst>
          </p:cNvPr>
          <p:cNvPicPr>
            <a:picLocks noChangeAspect="1"/>
          </p:cNvPicPr>
          <p:nvPr/>
        </p:nvPicPr>
        <p:blipFill>
          <a:blip r:embed="rId4"/>
          <a:stretch>
            <a:fillRect/>
          </a:stretch>
        </p:blipFill>
        <p:spPr>
          <a:xfrm>
            <a:off x="12398001" y="3916814"/>
            <a:ext cx="5555810" cy="3103838"/>
          </a:xfrm>
          <a:prstGeom prst="rect">
            <a:avLst/>
          </a:prstGeom>
        </p:spPr>
      </p:pic>
      <p:pic>
        <p:nvPicPr>
          <p:cNvPr id="29" name="Picture 28">
            <a:extLst>
              <a:ext uri="{FF2B5EF4-FFF2-40B4-BE49-F238E27FC236}">
                <a16:creationId xmlns:a16="http://schemas.microsoft.com/office/drawing/2014/main" id="{2F7EDC9A-B049-4C5F-9BDA-4E5DCAF91EB8}"/>
              </a:ext>
            </a:extLst>
          </p:cNvPr>
          <p:cNvPicPr>
            <a:picLocks noChangeAspect="1"/>
          </p:cNvPicPr>
          <p:nvPr/>
        </p:nvPicPr>
        <p:blipFill>
          <a:blip r:embed="rId5"/>
          <a:stretch>
            <a:fillRect/>
          </a:stretch>
        </p:blipFill>
        <p:spPr>
          <a:xfrm>
            <a:off x="12398000" y="7001116"/>
            <a:ext cx="5555809" cy="3079267"/>
          </a:xfrm>
          <a:prstGeom prst="rect">
            <a:avLst/>
          </a:prstGeom>
        </p:spPr>
      </p:pic>
      <p:sp>
        <p:nvSpPr>
          <p:cNvPr id="31" name="TextBox 8">
            <a:extLst>
              <a:ext uri="{FF2B5EF4-FFF2-40B4-BE49-F238E27FC236}">
                <a16:creationId xmlns:a16="http://schemas.microsoft.com/office/drawing/2014/main" id="{0FD7570D-F037-431C-8FE2-DE2F55E8F551}"/>
              </a:ext>
            </a:extLst>
          </p:cNvPr>
          <p:cNvSpPr txBox="1"/>
          <p:nvPr/>
        </p:nvSpPr>
        <p:spPr>
          <a:xfrm>
            <a:off x="16649603" y="1214091"/>
            <a:ext cx="1400778" cy="525785"/>
          </a:xfrm>
          <a:prstGeom prst="rect">
            <a:avLst/>
          </a:prstGeom>
        </p:spPr>
        <p:txBody>
          <a:bodyPr wrap="square" lIns="0" tIns="0" rIns="0" bIns="0" rtlCol="0" anchor="t">
            <a:spAutoFit/>
          </a:bodyPr>
          <a:lstStyle/>
          <a:p>
            <a:pPr>
              <a:lnSpc>
                <a:spcPts val="4079"/>
              </a:lnSpc>
            </a:pPr>
            <a:r>
              <a:rPr lang="en-US" sz="4000" spc="272" dirty="0">
                <a:solidFill>
                  <a:srgbClr val="CD0046"/>
                </a:solidFill>
                <a:latin typeface="Raleway"/>
              </a:rPr>
              <a:t>XY</a:t>
            </a:r>
          </a:p>
        </p:txBody>
      </p:sp>
      <p:sp>
        <p:nvSpPr>
          <p:cNvPr id="33" name="TextBox 8">
            <a:extLst>
              <a:ext uri="{FF2B5EF4-FFF2-40B4-BE49-F238E27FC236}">
                <a16:creationId xmlns:a16="http://schemas.microsoft.com/office/drawing/2014/main" id="{724A2AC3-6DF7-4CBA-9D84-B00EC529B591}"/>
              </a:ext>
            </a:extLst>
          </p:cNvPr>
          <p:cNvSpPr txBox="1"/>
          <p:nvPr/>
        </p:nvSpPr>
        <p:spPr>
          <a:xfrm>
            <a:off x="16731048" y="4337692"/>
            <a:ext cx="1400778" cy="525785"/>
          </a:xfrm>
          <a:prstGeom prst="rect">
            <a:avLst/>
          </a:prstGeom>
        </p:spPr>
        <p:txBody>
          <a:bodyPr wrap="square" lIns="0" tIns="0" rIns="0" bIns="0" rtlCol="0" anchor="t">
            <a:spAutoFit/>
          </a:bodyPr>
          <a:lstStyle/>
          <a:p>
            <a:pPr>
              <a:lnSpc>
                <a:spcPts val="4079"/>
              </a:lnSpc>
            </a:pPr>
            <a:r>
              <a:rPr lang="en-US" sz="4000" spc="272" dirty="0">
                <a:solidFill>
                  <a:srgbClr val="CD0046"/>
                </a:solidFill>
                <a:latin typeface="Raleway"/>
              </a:rPr>
              <a:t>XZ</a:t>
            </a:r>
          </a:p>
        </p:txBody>
      </p:sp>
      <p:sp>
        <p:nvSpPr>
          <p:cNvPr id="35" name="TextBox 8">
            <a:extLst>
              <a:ext uri="{FF2B5EF4-FFF2-40B4-BE49-F238E27FC236}">
                <a16:creationId xmlns:a16="http://schemas.microsoft.com/office/drawing/2014/main" id="{599CF5A9-7960-4425-9EE8-67931BE9B2EA}"/>
              </a:ext>
            </a:extLst>
          </p:cNvPr>
          <p:cNvSpPr txBox="1"/>
          <p:nvPr/>
        </p:nvSpPr>
        <p:spPr>
          <a:xfrm>
            <a:off x="16731048" y="9187708"/>
            <a:ext cx="1400778" cy="525785"/>
          </a:xfrm>
          <a:prstGeom prst="rect">
            <a:avLst/>
          </a:prstGeom>
        </p:spPr>
        <p:txBody>
          <a:bodyPr wrap="square" lIns="0" tIns="0" rIns="0" bIns="0" rtlCol="0" anchor="t">
            <a:spAutoFit/>
          </a:bodyPr>
          <a:lstStyle/>
          <a:p>
            <a:pPr>
              <a:lnSpc>
                <a:spcPts val="4079"/>
              </a:lnSpc>
            </a:pPr>
            <a:r>
              <a:rPr lang="en-US" sz="4000" spc="272" dirty="0">
                <a:solidFill>
                  <a:srgbClr val="CD0046"/>
                </a:solidFill>
                <a:latin typeface="Raleway"/>
              </a:rPr>
              <a:t>YZ</a:t>
            </a:r>
          </a:p>
        </p:txBody>
      </p:sp>
      <p:sp>
        <p:nvSpPr>
          <p:cNvPr id="37" name="TextBox 8">
            <a:extLst>
              <a:ext uri="{FF2B5EF4-FFF2-40B4-BE49-F238E27FC236}">
                <a16:creationId xmlns:a16="http://schemas.microsoft.com/office/drawing/2014/main" id="{F407A1E7-8BAD-487D-985A-FCE12847F951}"/>
              </a:ext>
            </a:extLst>
          </p:cNvPr>
          <p:cNvSpPr txBox="1"/>
          <p:nvPr/>
        </p:nvSpPr>
        <p:spPr>
          <a:xfrm>
            <a:off x="2438400" y="9177317"/>
            <a:ext cx="1400778" cy="525785"/>
          </a:xfrm>
          <a:prstGeom prst="rect">
            <a:avLst/>
          </a:prstGeom>
        </p:spPr>
        <p:txBody>
          <a:bodyPr wrap="square" lIns="0" tIns="0" rIns="0" bIns="0" rtlCol="0" anchor="t">
            <a:spAutoFit/>
          </a:bodyPr>
          <a:lstStyle/>
          <a:p>
            <a:pPr>
              <a:lnSpc>
                <a:spcPts val="4079"/>
              </a:lnSpc>
            </a:pPr>
            <a:r>
              <a:rPr lang="en-US" sz="4000" spc="272" dirty="0">
                <a:solidFill>
                  <a:srgbClr val="CD0046"/>
                </a:solidFill>
                <a:latin typeface="Raleway"/>
              </a:rPr>
              <a:t>X</a:t>
            </a:r>
          </a:p>
        </p:txBody>
      </p:sp>
      <p:sp>
        <p:nvSpPr>
          <p:cNvPr id="39" name="TextBox 8">
            <a:extLst>
              <a:ext uri="{FF2B5EF4-FFF2-40B4-BE49-F238E27FC236}">
                <a16:creationId xmlns:a16="http://schemas.microsoft.com/office/drawing/2014/main" id="{B93A0A30-91C0-4B7E-8F38-EDF59C9D4A24}"/>
              </a:ext>
            </a:extLst>
          </p:cNvPr>
          <p:cNvSpPr txBox="1"/>
          <p:nvPr/>
        </p:nvSpPr>
        <p:spPr>
          <a:xfrm>
            <a:off x="10378446" y="8833003"/>
            <a:ext cx="1400778" cy="525785"/>
          </a:xfrm>
          <a:prstGeom prst="rect">
            <a:avLst/>
          </a:prstGeom>
        </p:spPr>
        <p:txBody>
          <a:bodyPr wrap="square" lIns="0" tIns="0" rIns="0" bIns="0" rtlCol="0" anchor="t">
            <a:spAutoFit/>
          </a:bodyPr>
          <a:lstStyle/>
          <a:p>
            <a:pPr>
              <a:lnSpc>
                <a:spcPts val="4079"/>
              </a:lnSpc>
            </a:pPr>
            <a:r>
              <a:rPr lang="en-US" sz="4000" spc="272" dirty="0">
                <a:solidFill>
                  <a:srgbClr val="CD0046"/>
                </a:solidFill>
                <a:latin typeface="Raleway"/>
              </a:rPr>
              <a:t>Y</a:t>
            </a:r>
          </a:p>
        </p:txBody>
      </p:sp>
      <p:sp>
        <p:nvSpPr>
          <p:cNvPr id="41" name="TextBox 8">
            <a:extLst>
              <a:ext uri="{FF2B5EF4-FFF2-40B4-BE49-F238E27FC236}">
                <a16:creationId xmlns:a16="http://schemas.microsoft.com/office/drawing/2014/main" id="{5F38A3E7-FF5B-4F24-845C-FA1785E01AE7}"/>
              </a:ext>
            </a:extLst>
          </p:cNvPr>
          <p:cNvSpPr txBox="1"/>
          <p:nvPr/>
        </p:nvSpPr>
        <p:spPr>
          <a:xfrm>
            <a:off x="11078835" y="5468733"/>
            <a:ext cx="1400778" cy="525785"/>
          </a:xfrm>
          <a:prstGeom prst="rect">
            <a:avLst/>
          </a:prstGeom>
        </p:spPr>
        <p:txBody>
          <a:bodyPr wrap="square" lIns="0" tIns="0" rIns="0" bIns="0" rtlCol="0" anchor="t">
            <a:spAutoFit/>
          </a:bodyPr>
          <a:lstStyle/>
          <a:p>
            <a:pPr>
              <a:lnSpc>
                <a:spcPts val="4079"/>
              </a:lnSpc>
            </a:pPr>
            <a:r>
              <a:rPr lang="en-US" sz="4000" spc="272" dirty="0">
                <a:solidFill>
                  <a:srgbClr val="CD0046"/>
                </a:solidFill>
                <a:latin typeface="Raleway"/>
              </a:rPr>
              <a:t>Z</a:t>
            </a:r>
          </a:p>
        </p:txBody>
      </p:sp>
    </p:spTree>
    <p:extLst>
      <p:ext uri="{BB962C8B-B14F-4D97-AF65-F5344CB8AC3E}">
        <p14:creationId xmlns:p14="http://schemas.microsoft.com/office/powerpoint/2010/main" val="251386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755831" y="2157429"/>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sp>
        <p:nvSpPr>
          <p:cNvPr id="4" name="AutoShape 4"/>
          <p:cNvSpPr/>
          <p:nvPr/>
        </p:nvSpPr>
        <p:spPr>
          <a:xfrm>
            <a:off x="0" y="-1108305"/>
            <a:ext cx="5291306" cy="2216611"/>
          </a:xfrm>
          <a:prstGeom prst="rect">
            <a:avLst/>
          </a:prstGeom>
          <a:solidFill>
            <a:srgbClr val="01949A"/>
          </a:solidFill>
        </p:spPr>
      </p:sp>
      <p:grpSp>
        <p:nvGrpSpPr>
          <p:cNvPr id="5" name="Group 5"/>
          <p:cNvGrpSpPr/>
          <p:nvPr/>
        </p:nvGrpSpPr>
        <p:grpSpPr>
          <a:xfrm>
            <a:off x="10084407" y="770080"/>
            <a:ext cx="9756326" cy="7379389"/>
            <a:chOff x="0" y="0"/>
            <a:chExt cx="13008435" cy="9839185"/>
          </a:xfrm>
        </p:grpSpPr>
        <p:grpSp>
          <p:nvGrpSpPr>
            <p:cNvPr id="6" name="Group 6"/>
            <p:cNvGrpSpPr/>
            <p:nvPr/>
          </p:nvGrpSpPr>
          <p:grpSpPr>
            <a:xfrm>
              <a:off x="0" y="0"/>
              <a:ext cx="13008435" cy="9709314"/>
              <a:chOff x="0" y="0"/>
              <a:chExt cx="39473893" cy="29462762"/>
            </a:xfrm>
          </p:grpSpPr>
          <p:sp>
            <p:nvSpPr>
              <p:cNvPr id="7" name="Freeform 7"/>
              <p:cNvSpPr/>
              <p:nvPr/>
            </p:nvSpPr>
            <p:spPr>
              <a:xfrm>
                <a:off x="0" y="0"/>
                <a:ext cx="39473891" cy="29462763"/>
              </a:xfrm>
              <a:custGeom>
                <a:avLst/>
                <a:gdLst/>
                <a:ahLst/>
                <a:cxnLst/>
                <a:rect l="l" t="t" r="r" b="b"/>
                <a:pathLst>
                  <a:path w="39473891" h="29462763">
                    <a:moveTo>
                      <a:pt x="39247834" y="0"/>
                    </a:moveTo>
                    <a:lnTo>
                      <a:pt x="0" y="0"/>
                    </a:lnTo>
                    <a:lnTo>
                      <a:pt x="0" y="29462763"/>
                    </a:lnTo>
                    <a:lnTo>
                      <a:pt x="39473891" y="29462763"/>
                    </a:lnTo>
                    <a:lnTo>
                      <a:pt x="39473891" y="0"/>
                    </a:lnTo>
                    <a:lnTo>
                      <a:pt x="39247834" y="0"/>
                    </a:lnTo>
                    <a:close/>
                    <a:moveTo>
                      <a:pt x="39247834" y="29236702"/>
                    </a:moveTo>
                    <a:lnTo>
                      <a:pt x="228600" y="29236702"/>
                    </a:lnTo>
                    <a:lnTo>
                      <a:pt x="228600" y="228600"/>
                    </a:lnTo>
                    <a:lnTo>
                      <a:pt x="39247834" y="228600"/>
                    </a:lnTo>
                    <a:lnTo>
                      <a:pt x="39247834" y="29236702"/>
                    </a:lnTo>
                    <a:close/>
                  </a:path>
                </a:pathLst>
              </a:custGeom>
              <a:solidFill>
                <a:srgbClr val="01949A"/>
              </a:solidFill>
            </p:spPr>
          </p:sp>
        </p:grpSp>
        <p:pic>
          <p:nvPicPr>
            <p:cNvPr id="8" name="Picture 8"/>
            <p:cNvPicPr>
              <a:picLocks noChangeAspect="1"/>
            </p:cNvPicPr>
            <p:nvPr/>
          </p:nvPicPr>
          <p:blipFill>
            <a:blip r:embed="rId2"/>
            <a:srcRect/>
            <a:stretch>
              <a:fillRect/>
            </a:stretch>
          </p:blipFill>
          <p:spPr>
            <a:xfrm>
              <a:off x="5824217" y="5730461"/>
              <a:ext cx="3623706" cy="3623706"/>
            </a:xfrm>
            <a:prstGeom prst="rect">
              <a:avLst/>
            </a:prstGeom>
          </p:spPr>
        </p:pic>
        <p:pic>
          <p:nvPicPr>
            <p:cNvPr id="9" name="Picture 9"/>
            <p:cNvPicPr>
              <a:picLocks noChangeAspect="1"/>
            </p:cNvPicPr>
            <p:nvPr/>
          </p:nvPicPr>
          <p:blipFill>
            <a:blip r:embed="rId2"/>
            <a:srcRect/>
            <a:stretch>
              <a:fillRect/>
            </a:stretch>
          </p:blipFill>
          <p:spPr>
            <a:xfrm rot="1244165">
              <a:off x="648372" y="5526136"/>
              <a:ext cx="3623706" cy="3623706"/>
            </a:xfrm>
            <a:prstGeom prst="rect">
              <a:avLst/>
            </a:prstGeom>
          </p:spPr>
        </p:pic>
        <p:pic>
          <p:nvPicPr>
            <p:cNvPr id="10" name="Picture 10"/>
            <p:cNvPicPr>
              <a:picLocks noChangeAspect="1"/>
            </p:cNvPicPr>
            <p:nvPr/>
          </p:nvPicPr>
          <p:blipFill>
            <a:blip r:embed="rId2"/>
            <a:srcRect r="13311"/>
            <a:stretch>
              <a:fillRect/>
            </a:stretch>
          </p:blipFill>
          <p:spPr>
            <a:xfrm rot="5723977">
              <a:off x="3248376" y="1965553"/>
              <a:ext cx="3141340" cy="3623706"/>
            </a:xfrm>
            <a:prstGeom prst="rect">
              <a:avLst/>
            </a:prstGeom>
          </p:spPr>
        </p:pic>
        <p:pic>
          <p:nvPicPr>
            <p:cNvPr id="11" name="Picture 11"/>
            <p:cNvPicPr>
              <a:picLocks noChangeAspect="1"/>
            </p:cNvPicPr>
            <p:nvPr/>
          </p:nvPicPr>
          <p:blipFill>
            <a:blip r:embed="rId3"/>
            <a:srcRect/>
            <a:stretch>
              <a:fillRect/>
            </a:stretch>
          </p:blipFill>
          <p:spPr>
            <a:xfrm rot="5400000">
              <a:off x="3056899" y="7630746"/>
              <a:ext cx="4108724" cy="308154"/>
            </a:xfrm>
            <a:prstGeom prst="rect">
              <a:avLst/>
            </a:prstGeom>
          </p:spPr>
        </p:pic>
        <p:pic>
          <p:nvPicPr>
            <p:cNvPr id="12" name="Picture 12"/>
            <p:cNvPicPr>
              <a:picLocks noChangeAspect="1"/>
            </p:cNvPicPr>
            <p:nvPr/>
          </p:nvPicPr>
          <p:blipFill>
            <a:blip r:embed="rId3"/>
            <a:srcRect/>
            <a:stretch>
              <a:fillRect/>
            </a:stretch>
          </p:blipFill>
          <p:spPr>
            <a:xfrm rot="1076403">
              <a:off x="1054962" y="5217827"/>
              <a:ext cx="4108724" cy="308154"/>
            </a:xfrm>
            <a:prstGeom prst="rect">
              <a:avLst/>
            </a:prstGeom>
          </p:spPr>
        </p:pic>
        <p:pic>
          <p:nvPicPr>
            <p:cNvPr id="13" name="Picture 13"/>
            <p:cNvPicPr>
              <a:picLocks noChangeAspect="1"/>
            </p:cNvPicPr>
            <p:nvPr/>
          </p:nvPicPr>
          <p:blipFill>
            <a:blip r:embed="rId3"/>
            <a:srcRect/>
            <a:stretch>
              <a:fillRect/>
            </a:stretch>
          </p:blipFill>
          <p:spPr>
            <a:xfrm rot="-1602170">
              <a:off x="4614955" y="5078127"/>
              <a:ext cx="4108724" cy="308154"/>
            </a:xfrm>
            <a:prstGeom prst="rect">
              <a:avLst/>
            </a:prstGeom>
          </p:spPr>
        </p:pic>
        <p:pic>
          <p:nvPicPr>
            <p:cNvPr id="14" name="Picture 14"/>
            <p:cNvPicPr>
              <a:picLocks noChangeAspect="1"/>
            </p:cNvPicPr>
            <p:nvPr/>
          </p:nvPicPr>
          <p:blipFill>
            <a:blip r:embed="rId4"/>
            <a:srcRect/>
            <a:stretch>
              <a:fillRect/>
            </a:stretch>
          </p:blipFill>
          <p:spPr>
            <a:xfrm>
              <a:off x="124229" y="6879985"/>
              <a:ext cx="2743200" cy="2743200"/>
            </a:xfrm>
            <a:prstGeom prst="rect">
              <a:avLst/>
            </a:prstGeom>
          </p:spPr>
        </p:pic>
      </p:grpSp>
      <p:pic>
        <p:nvPicPr>
          <p:cNvPr id="15" name="Picture 15"/>
          <p:cNvPicPr>
            <a:picLocks noChangeAspect="1"/>
          </p:cNvPicPr>
          <p:nvPr/>
        </p:nvPicPr>
        <p:blipFill>
          <a:blip r:embed="rId5"/>
          <a:srcRect/>
          <a:stretch>
            <a:fillRect/>
          </a:stretch>
        </p:blipFill>
        <p:spPr>
          <a:xfrm>
            <a:off x="10351780" y="8063669"/>
            <a:ext cx="2263347" cy="2181301"/>
          </a:xfrm>
          <a:prstGeom prst="rect">
            <a:avLst/>
          </a:prstGeom>
        </p:spPr>
      </p:pic>
      <p:pic>
        <p:nvPicPr>
          <p:cNvPr id="16" name="Picture 16"/>
          <p:cNvPicPr>
            <a:picLocks noChangeAspect="1"/>
          </p:cNvPicPr>
          <p:nvPr/>
        </p:nvPicPr>
        <p:blipFill>
          <a:blip r:embed="rId6"/>
          <a:srcRect/>
          <a:stretch>
            <a:fillRect/>
          </a:stretch>
        </p:blipFill>
        <p:spPr>
          <a:xfrm>
            <a:off x="12615127" y="8025569"/>
            <a:ext cx="2347443" cy="2219401"/>
          </a:xfrm>
          <a:prstGeom prst="rect">
            <a:avLst/>
          </a:prstGeom>
        </p:spPr>
      </p:pic>
      <p:sp>
        <p:nvSpPr>
          <p:cNvPr id="17" name="AutoShape 17"/>
          <p:cNvSpPr/>
          <p:nvPr/>
        </p:nvSpPr>
        <p:spPr>
          <a:xfrm>
            <a:off x="14878996" y="7519006"/>
            <a:ext cx="3769947" cy="3194627"/>
          </a:xfrm>
          <a:prstGeom prst="rect">
            <a:avLst/>
          </a:prstGeom>
          <a:solidFill>
            <a:srgbClr val="CD0046"/>
          </a:solidFill>
        </p:spPr>
      </p:sp>
      <p:pic>
        <p:nvPicPr>
          <p:cNvPr id="18" name="Picture 18"/>
          <p:cNvPicPr>
            <a:picLocks noChangeAspect="1"/>
          </p:cNvPicPr>
          <p:nvPr/>
        </p:nvPicPr>
        <p:blipFill>
          <a:blip r:embed="rId7"/>
          <a:srcRect/>
          <a:stretch>
            <a:fillRect/>
          </a:stretch>
        </p:blipFill>
        <p:spPr>
          <a:xfrm>
            <a:off x="2961731" y="6688035"/>
            <a:ext cx="3354799" cy="2922869"/>
          </a:xfrm>
          <a:prstGeom prst="rect">
            <a:avLst/>
          </a:prstGeom>
        </p:spPr>
      </p:pic>
      <p:grpSp>
        <p:nvGrpSpPr>
          <p:cNvPr id="19" name="Group 19"/>
          <p:cNvGrpSpPr/>
          <p:nvPr/>
        </p:nvGrpSpPr>
        <p:grpSpPr>
          <a:xfrm>
            <a:off x="1483842" y="2675910"/>
            <a:ext cx="7614929" cy="3109928"/>
            <a:chOff x="0" y="0"/>
            <a:chExt cx="10153239" cy="4146571"/>
          </a:xfrm>
        </p:grpSpPr>
        <p:sp>
          <p:nvSpPr>
            <p:cNvPr id="20" name="TextBox 20"/>
            <p:cNvSpPr txBox="1"/>
            <p:nvPr/>
          </p:nvSpPr>
          <p:spPr>
            <a:xfrm>
              <a:off x="0" y="-19050"/>
              <a:ext cx="10153239" cy="704850"/>
            </a:xfrm>
            <a:prstGeom prst="rect">
              <a:avLst/>
            </a:prstGeom>
          </p:spPr>
          <p:txBody>
            <a:bodyPr lIns="0" tIns="0" rIns="0" bIns="0" rtlCol="0" anchor="t">
              <a:spAutoFit/>
            </a:bodyPr>
            <a:lstStyle/>
            <a:p>
              <a:pPr>
                <a:lnSpc>
                  <a:spcPts val="4079"/>
                </a:lnSpc>
              </a:pPr>
              <a:r>
                <a:rPr lang="en-US" sz="3400" spc="272">
                  <a:solidFill>
                    <a:srgbClr val="01949A"/>
                  </a:solidFill>
                  <a:latin typeface="Raleway Bold"/>
                </a:rPr>
                <a:t>¿QUÉ ES?</a:t>
              </a:r>
            </a:p>
          </p:txBody>
        </p:sp>
        <p:sp>
          <p:nvSpPr>
            <p:cNvPr id="21" name="TextBox 21"/>
            <p:cNvSpPr txBox="1"/>
            <p:nvPr/>
          </p:nvSpPr>
          <p:spPr>
            <a:xfrm>
              <a:off x="0" y="1488461"/>
              <a:ext cx="10153239" cy="2747010"/>
            </a:xfrm>
            <a:prstGeom prst="rect">
              <a:avLst/>
            </a:prstGeom>
          </p:spPr>
          <p:txBody>
            <a:bodyPr lIns="0" tIns="0" rIns="0" bIns="0" rtlCol="0" anchor="t">
              <a:spAutoFit/>
            </a:bodyPr>
            <a:lstStyle/>
            <a:p>
              <a:pPr algn="just">
                <a:lnSpc>
                  <a:spcPts val="4200"/>
                </a:lnSpc>
              </a:pPr>
              <a:r>
                <a:rPr lang="en-US" sz="2800" spc="112">
                  <a:solidFill>
                    <a:srgbClr val="000000"/>
                  </a:solidFill>
                  <a:latin typeface="Raleway"/>
                </a:rPr>
                <a:t>Es una técnica de aprendizaje de máquina no supervisada que consiste en </a:t>
              </a:r>
              <a:r>
                <a:rPr lang="en-US" sz="2800" spc="112">
                  <a:solidFill>
                    <a:srgbClr val="000000"/>
                  </a:solidFill>
                  <a:latin typeface="Raleway Bold"/>
                </a:rPr>
                <a:t>agrupar puntos de datos</a:t>
              </a:r>
              <a:r>
                <a:rPr lang="en-US" sz="2800" spc="112">
                  <a:solidFill>
                    <a:srgbClr val="000000"/>
                  </a:solidFill>
                  <a:latin typeface="Raleway"/>
                </a:rPr>
                <a:t> y de esta forma crear particiones basándonos en similitudes.</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2417145" y="1543050"/>
            <a:ext cx="17906462" cy="7318208"/>
            <a:chOff x="0" y="0"/>
            <a:chExt cx="72449173" cy="29609318"/>
          </a:xfrm>
        </p:grpSpPr>
        <p:sp>
          <p:nvSpPr>
            <p:cNvPr id="3" name="Freeform 3"/>
            <p:cNvSpPr/>
            <p:nvPr/>
          </p:nvSpPr>
          <p:spPr>
            <a:xfrm>
              <a:off x="0" y="0"/>
              <a:ext cx="72449172" cy="29609318"/>
            </a:xfrm>
            <a:custGeom>
              <a:avLst/>
              <a:gdLst/>
              <a:ahLst/>
              <a:cxnLst/>
              <a:rect l="l" t="t" r="r" b="b"/>
              <a:pathLst>
                <a:path w="72449172" h="29609318">
                  <a:moveTo>
                    <a:pt x="72223114" y="0"/>
                  </a:moveTo>
                  <a:lnTo>
                    <a:pt x="0" y="0"/>
                  </a:lnTo>
                  <a:lnTo>
                    <a:pt x="0" y="29609318"/>
                  </a:lnTo>
                  <a:lnTo>
                    <a:pt x="72449172" y="29609318"/>
                  </a:lnTo>
                  <a:lnTo>
                    <a:pt x="72449172" y="0"/>
                  </a:lnTo>
                  <a:lnTo>
                    <a:pt x="72223114" y="0"/>
                  </a:lnTo>
                  <a:close/>
                  <a:moveTo>
                    <a:pt x="72223114" y="29383258"/>
                  </a:moveTo>
                  <a:lnTo>
                    <a:pt x="228600" y="29383258"/>
                  </a:lnTo>
                  <a:lnTo>
                    <a:pt x="228600" y="228600"/>
                  </a:lnTo>
                  <a:lnTo>
                    <a:pt x="72223114" y="228600"/>
                  </a:lnTo>
                  <a:lnTo>
                    <a:pt x="72223114" y="29383258"/>
                  </a:lnTo>
                  <a:close/>
                </a:path>
              </a:pathLst>
            </a:custGeom>
            <a:solidFill>
              <a:srgbClr val="01949A"/>
            </a:solidFill>
          </p:spPr>
        </p:sp>
      </p:grpSp>
      <p:grpSp>
        <p:nvGrpSpPr>
          <p:cNvPr id="4" name="Group 4"/>
          <p:cNvGrpSpPr/>
          <p:nvPr/>
        </p:nvGrpSpPr>
        <p:grpSpPr>
          <a:xfrm>
            <a:off x="-1009431" y="-380375"/>
            <a:ext cx="16493772" cy="10034920"/>
            <a:chOff x="0" y="0"/>
            <a:chExt cx="66733458" cy="40601079"/>
          </a:xfrm>
        </p:grpSpPr>
        <p:sp>
          <p:nvSpPr>
            <p:cNvPr id="5" name="Freeform 5"/>
            <p:cNvSpPr/>
            <p:nvPr/>
          </p:nvSpPr>
          <p:spPr>
            <a:xfrm>
              <a:off x="0" y="0"/>
              <a:ext cx="66733458" cy="40601078"/>
            </a:xfrm>
            <a:custGeom>
              <a:avLst/>
              <a:gdLst/>
              <a:ahLst/>
              <a:cxnLst/>
              <a:rect l="l" t="t" r="r" b="b"/>
              <a:pathLst>
                <a:path w="66733458" h="40601078">
                  <a:moveTo>
                    <a:pt x="66507401" y="0"/>
                  </a:moveTo>
                  <a:lnTo>
                    <a:pt x="0" y="0"/>
                  </a:lnTo>
                  <a:lnTo>
                    <a:pt x="0" y="40601078"/>
                  </a:lnTo>
                  <a:lnTo>
                    <a:pt x="66733458" y="40601078"/>
                  </a:lnTo>
                  <a:lnTo>
                    <a:pt x="66733458" y="0"/>
                  </a:lnTo>
                  <a:lnTo>
                    <a:pt x="66507401" y="0"/>
                  </a:lnTo>
                  <a:close/>
                  <a:moveTo>
                    <a:pt x="66507401" y="40375018"/>
                  </a:moveTo>
                  <a:lnTo>
                    <a:pt x="228600" y="40375018"/>
                  </a:lnTo>
                  <a:lnTo>
                    <a:pt x="228600" y="228600"/>
                  </a:lnTo>
                  <a:lnTo>
                    <a:pt x="66507401" y="228600"/>
                  </a:lnTo>
                  <a:lnTo>
                    <a:pt x="66507401" y="40375018"/>
                  </a:lnTo>
                  <a:close/>
                </a:path>
              </a:pathLst>
            </a:custGeom>
            <a:solidFill>
              <a:srgbClr val="01949A"/>
            </a:solidFill>
          </p:spPr>
        </p:sp>
      </p:grpSp>
      <p:sp>
        <p:nvSpPr>
          <p:cNvPr id="6" name="TextBox 6"/>
          <p:cNvSpPr txBox="1"/>
          <p:nvPr/>
        </p:nvSpPr>
        <p:spPr>
          <a:xfrm>
            <a:off x="4372328" y="2180393"/>
            <a:ext cx="9543343" cy="833120"/>
          </a:xfrm>
          <a:prstGeom prst="rect">
            <a:avLst/>
          </a:prstGeom>
        </p:spPr>
        <p:txBody>
          <a:bodyPr lIns="0" tIns="0" rIns="0" bIns="0" rtlCol="0" anchor="t">
            <a:spAutoFit/>
          </a:bodyPr>
          <a:lstStyle/>
          <a:p>
            <a:pPr algn="ctr">
              <a:lnSpc>
                <a:spcPts val="6489"/>
              </a:lnSpc>
            </a:pPr>
            <a:r>
              <a:rPr lang="en-US" sz="5500" spc="319">
                <a:solidFill>
                  <a:srgbClr val="CD0046"/>
                </a:solidFill>
                <a:latin typeface="Raleway Bold Italics"/>
              </a:rPr>
              <a:t>REFERENCIAS</a:t>
            </a:r>
          </a:p>
        </p:txBody>
      </p:sp>
      <p:sp>
        <p:nvSpPr>
          <p:cNvPr id="7" name="TextBox 7"/>
          <p:cNvSpPr txBox="1"/>
          <p:nvPr/>
        </p:nvSpPr>
        <p:spPr>
          <a:xfrm>
            <a:off x="3029336" y="3650856"/>
            <a:ext cx="12229325" cy="4738605"/>
          </a:xfrm>
          <a:prstGeom prst="rect">
            <a:avLst/>
          </a:prstGeom>
        </p:spPr>
        <p:txBody>
          <a:bodyPr lIns="0" tIns="0" rIns="0" bIns="0" rtlCol="0" anchor="t">
            <a:spAutoFit/>
          </a:bodyPr>
          <a:lstStyle/>
          <a:p>
            <a:pPr>
              <a:lnSpc>
                <a:spcPts val="3079"/>
              </a:lnSpc>
            </a:pPr>
            <a:endParaRPr dirty="0"/>
          </a:p>
          <a:p>
            <a:pPr>
              <a:lnSpc>
                <a:spcPts val="3079"/>
              </a:lnSpc>
            </a:pPr>
            <a:r>
              <a:rPr lang="en-US" sz="2199" spc="197" dirty="0">
                <a:solidFill>
                  <a:srgbClr val="000000"/>
                </a:solidFill>
                <a:latin typeface="Raleway"/>
              </a:rPr>
              <a:t>http://www.exa.unicen.edu.ar/catedras/optia/public_html/clustering.pdf</a:t>
            </a:r>
          </a:p>
          <a:p>
            <a:pPr>
              <a:lnSpc>
                <a:spcPts val="3079"/>
              </a:lnSpc>
            </a:pPr>
            <a:r>
              <a:rPr lang="en-US" sz="2199" spc="197" dirty="0">
                <a:solidFill>
                  <a:srgbClr val="000000"/>
                </a:solidFill>
                <a:latin typeface="Raleway"/>
              </a:rPr>
              <a:t>https://www.youtube.com/watch?v=4b5d3muPQmA</a:t>
            </a:r>
          </a:p>
          <a:p>
            <a:pPr>
              <a:lnSpc>
                <a:spcPts val="3079"/>
              </a:lnSpc>
            </a:pPr>
            <a:r>
              <a:rPr lang="en-US" sz="2199" spc="197" dirty="0">
                <a:solidFill>
                  <a:srgbClr val="000000"/>
                </a:solidFill>
                <a:latin typeface="Raleway"/>
              </a:rPr>
              <a:t>https://youtu.be/4cxVDUybHrI</a:t>
            </a:r>
          </a:p>
          <a:p>
            <a:pPr>
              <a:lnSpc>
                <a:spcPts val="3079"/>
              </a:lnSpc>
            </a:pPr>
            <a:r>
              <a:rPr lang="en-US" sz="2199" spc="197" dirty="0">
                <a:solidFill>
                  <a:srgbClr val="000000"/>
                </a:solidFill>
                <a:latin typeface="Raleway"/>
              </a:rPr>
              <a:t>https://developers.google.com/machine-learning/clustering/clustering-algorithms</a:t>
            </a:r>
          </a:p>
          <a:p>
            <a:pPr>
              <a:lnSpc>
                <a:spcPts val="3079"/>
              </a:lnSpc>
            </a:pPr>
            <a:r>
              <a:rPr lang="en-US" sz="2199" spc="197" dirty="0">
                <a:solidFill>
                  <a:srgbClr val="000000"/>
                </a:solidFill>
                <a:latin typeface="Raleway"/>
              </a:rPr>
              <a:t>https://conceptosclaros.com/que-es-clustering/#La_caja_de_tomates_o_que_significa_clustering</a:t>
            </a:r>
          </a:p>
          <a:p>
            <a:pPr>
              <a:lnSpc>
                <a:spcPts val="3079"/>
              </a:lnSpc>
            </a:pPr>
            <a:r>
              <a:rPr lang="en-US" sz="2199" spc="197" dirty="0">
                <a:solidFill>
                  <a:srgbClr val="000000"/>
                </a:solidFill>
                <a:latin typeface="Raleway"/>
              </a:rPr>
              <a:t>https://jarroba.com/que-es-el-clustering/</a:t>
            </a:r>
          </a:p>
          <a:p>
            <a:pPr>
              <a:lnSpc>
                <a:spcPts val="3079"/>
              </a:lnSpc>
            </a:pPr>
            <a:r>
              <a:rPr lang="en-US" sz="2199" spc="197" dirty="0">
                <a:solidFill>
                  <a:srgbClr val="000000"/>
                </a:solidFill>
                <a:latin typeface="Raleway"/>
              </a:rPr>
              <a:t>https://www.ugr.es/~mvargas/1.acluster.pdf</a:t>
            </a:r>
          </a:p>
          <a:p>
            <a:pPr>
              <a:lnSpc>
                <a:spcPts val="3079"/>
              </a:lnSpc>
            </a:pPr>
            <a:r>
              <a:rPr lang="en-US" sz="2199" spc="197" dirty="0">
                <a:solidFill>
                  <a:srgbClr val="000000"/>
                </a:solidFill>
                <a:latin typeface="Raleway"/>
              </a:rPr>
              <a:t>https://www.aprendemachinelearning.com/k-means-en-python-paso-a-paso/</a:t>
            </a:r>
          </a:p>
          <a:p>
            <a:pPr>
              <a:lnSpc>
                <a:spcPts val="3079"/>
              </a:lnSpc>
            </a:pPr>
            <a:r>
              <a:rPr lang="en-US" sz="2199" spc="197" dirty="0">
                <a:solidFill>
                  <a:srgbClr val="000000"/>
                </a:solidFill>
                <a:latin typeface="Raleway"/>
              </a:rPr>
              <a:t>https://www.kaggle.com/abineshkumark/carsdata</a:t>
            </a:r>
          </a:p>
        </p:txBody>
      </p:sp>
      <p:sp>
        <p:nvSpPr>
          <p:cNvPr id="8" name="AutoShape 8"/>
          <p:cNvSpPr/>
          <p:nvPr/>
        </p:nvSpPr>
        <p:spPr>
          <a:xfrm>
            <a:off x="-772599" y="0"/>
            <a:ext cx="4711741" cy="3013513"/>
          </a:xfrm>
          <a:prstGeom prst="rect">
            <a:avLst/>
          </a:prstGeom>
          <a:solidFill>
            <a:srgbClr val="CD0046"/>
          </a:solidFill>
        </p:spPr>
      </p:sp>
      <p:sp>
        <p:nvSpPr>
          <p:cNvPr id="9" name="AutoShape 9"/>
          <p:cNvSpPr/>
          <p:nvPr/>
        </p:nvSpPr>
        <p:spPr>
          <a:xfrm>
            <a:off x="16027684" y="2061755"/>
            <a:ext cx="3190382" cy="7432698"/>
          </a:xfrm>
          <a:prstGeom prst="rect">
            <a:avLst/>
          </a:prstGeom>
          <a:solidFill>
            <a:srgbClr val="01949A"/>
          </a:solid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521580" y="-1138849"/>
            <a:ext cx="18630919" cy="10723154"/>
            <a:chOff x="0" y="0"/>
            <a:chExt cx="75380309" cy="43385658"/>
          </a:xfrm>
        </p:grpSpPr>
        <p:sp>
          <p:nvSpPr>
            <p:cNvPr id="3" name="Freeform 3"/>
            <p:cNvSpPr/>
            <p:nvPr/>
          </p:nvSpPr>
          <p:spPr>
            <a:xfrm>
              <a:off x="0" y="0"/>
              <a:ext cx="75380310" cy="43385659"/>
            </a:xfrm>
            <a:custGeom>
              <a:avLst/>
              <a:gdLst/>
              <a:ahLst/>
              <a:cxnLst/>
              <a:rect l="l" t="t" r="r" b="b"/>
              <a:pathLst>
                <a:path w="75380310" h="43385659">
                  <a:moveTo>
                    <a:pt x="75154247" y="0"/>
                  </a:moveTo>
                  <a:lnTo>
                    <a:pt x="0" y="0"/>
                  </a:lnTo>
                  <a:lnTo>
                    <a:pt x="0" y="43385659"/>
                  </a:lnTo>
                  <a:lnTo>
                    <a:pt x="75380310" y="43385659"/>
                  </a:lnTo>
                  <a:lnTo>
                    <a:pt x="75380310" y="0"/>
                  </a:lnTo>
                  <a:lnTo>
                    <a:pt x="75154247" y="0"/>
                  </a:lnTo>
                  <a:close/>
                  <a:moveTo>
                    <a:pt x="75154247" y="43159598"/>
                  </a:moveTo>
                  <a:lnTo>
                    <a:pt x="228600" y="43159598"/>
                  </a:lnTo>
                  <a:lnTo>
                    <a:pt x="228600" y="228600"/>
                  </a:lnTo>
                  <a:lnTo>
                    <a:pt x="75154247" y="228600"/>
                  </a:lnTo>
                  <a:lnTo>
                    <a:pt x="75154247" y="43159598"/>
                  </a:lnTo>
                  <a:close/>
                </a:path>
              </a:pathLst>
            </a:custGeom>
            <a:solidFill>
              <a:srgbClr val="01949A"/>
            </a:solidFill>
          </p:spPr>
        </p:sp>
      </p:grpSp>
      <p:grpSp>
        <p:nvGrpSpPr>
          <p:cNvPr id="4" name="Group 4"/>
          <p:cNvGrpSpPr/>
          <p:nvPr/>
        </p:nvGrpSpPr>
        <p:grpSpPr>
          <a:xfrm>
            <a:off x="1028700" y="3926546"/>
            <a:ext cx="3852005" cy="6666198"/>
            <a:chOff x="0" y="0"/>
            <a:chExt cx="15585134" cy="26971296"/>
          </a:xfrm>
        </p:grpSpPr>
        <p:sp>
          <p:nvSpPr>
            <p:cNvPr id="5" name="Freeform 5"/>
            <p:cNvSpPr/>
            <p:nvPr/>
          </p:nvSpPr>
          <p:spPr>
            <a:xfrm>
              <a:off x="0" y="0"/>
              <a:ext cx="15585134" cy="26971296"/>
            </a:xfrm>
            <a:custGeom>
              <a:avLst/>
              <a:gdLst/>
              <a:ahLst/>
              <a:cxnLst/>
              <a:rect l="l" t="t" r="r" b="b"/>
              <a:pathLst>
                <a:path w="15585134" h="26971296">
                  <a:moveTo>
                    <a:pt x="15359073" y="0"/>
                  </a:moveTo>
                  <a:lnTo>
                    <a:pt x="0" y="0"/>
                  </a:lnTo>
                  <a:lnTo>
                    <a:pt x="0" y="26971296"/>
                  </a:lnTo>
                  <a:lnTo>
                    <a:pt x="15585134" y="26971296"/>
                  </a:lnTo>
                  <a:lnTo>
                    <a:pt x="15585134" y="0"/>
                  </a:lnTo>
                  <a:lnTo>
                    <a:pt x="15359073" y="0"/>
                  </a:lnTo>
                  <a:close/>
                  <a:moveTo>
                    <a:pt x="15359073" y="26745236"/>
                  </a:moveTo>
                  <a:lnTo>
                    <a:pt x="228600" y="26745236"/>
                  </a:lnTo>
                  <a:lnTo>
                    <a:pt x="228600" y="228600"/>
                  </a:lnTo>
                  <a:lnTo>
                    <a:pt x="15359073" y="228600"/>
                  </a:lnTo>
                  <a:lnTo>
                    <a:pt x="15359073" y="26745236"/>
                  </a:lnTo>
                  <a:close/>
                </a:path>
              </a:pathLst>
            </a:custGeom>
            <a:solidFill>
              <a:srgbClr val="01949A"/>
            </a:solidFill>
          </p:spPr>
        </p:sp>
      </p:grpSp>
      <p:grpSp>
        <p:nvGrpSpPr>
          <p:cNvPr id="6" name="Group 6"/>
          <p:cNvGrpSpPr/>
          <p:nvPr/>
        </p:nvGrpSpPr>
        <p:grpSpPr>
          <a:xfrm>
            <a:off x="5291995" y="3926546"/>
            <a:ext cx="3852005" cy="6666198"/>
            <a:chOff x="0" y="0"/>
            <a:chExt cx="15585134" cy="26971296"/>
          </a:xfrm>
        </p:grpSpPr>
        <p:sp>
          <p:nvSpPr>
            <p:cNvPr id="7" name="Freeform 7"/>
            <p:cNvSpPr/>
            <p:nvPr/>
          </p:nvSpPr>
          <p:spPr>
            <a:xfrm>
              <a:off x="0" y="0"/>
              <a:ext cx="15585134" cy="26971296"/>
            </a:xfrm>
            <a:custGeom>
              <a:avLst/>
              <a:gdLst/>
              <a:ahLst/>
              <a:cxnLst/>
              <a:rect l="l" t="t" r="r" b="b"/>
              <a:pathLst>
                <a:path w="15585134" h="26971296">
                  <a:moveTo>
                    <a:pt x="15359073" y="0"/>
                  </a:moveTo>
                  <a:lnTo>
                    <a:pt x="0" y="0"/>
                  </a:lnTo>
                  <a:lnTo>
                    <a:pt x="0" y="26971296"/>
                  </a:lnTo>
                  <a:lnTo>
                    <a:pt x="15585134" y="26971296"/>
                  </a:lnTo>
                  <a:lnTo>
                    <a:pt x="15585134" y="0"/>
                  </a:lnTo>
                  <a:lnTo>
                    <a:pt x="15359073" y="0"/>
                  </a:lnTo>
                  <a:close/>
                  <a:moveTo>
                    <a:pt x="15359073" y="26745236"/>
                  </a:moveTo>
                  <a:lnTo>
                    <a:pt x="228600" y="26745236"/>
                  </a:lnTo>
                  <a:lnTo>
                    <a:pt x="228600" y="228600"/>
                  </a:lnTo>
                  <a:lnTo>
                    <a:pt x="15359073" y="228600"/>
                  </a:lnTo>
                  <a:lnTo>
                    <a:pt x="15359073" y="26745236"/>
                  </a:lnTo>
                  <a:close/>
                </a:path>
              </a:pathLst>
            </a:custGeom>
            <a:solidFill>
              <a:srgbClr val="01949A"/>
            </a:solidFill>
          </p:spPr>
        </p:sp>
      </p:grpSp>
      <p:grpSp>
        <p:nvGrpSpPr>
          <p:cNvPr id="8" name="Group 8"/>
          <p:cNvGrpSpPr/>
          <p:nvPr/>
        </p:nvGrpSpPr>
        <p:grpSpPr>
          <a:xfrm>
            <a:off x="9548838" y="3926546"/>
            <a:ext cx="3852005" cy="6666198"/>
            <a:chOff x="0" y="0"/>
            <a:chExt cx="15585134" cy="26971296"/>
          </a:xfrm>
        </p:grpSpPr>
        <p:sp>
          <p:nvSpPr>
            <p:cNvPr id="9" name="Freeform 9"/>
            <p:cNvSpPr/>
            <p:nvPr/>
          </p:nvSpPr>
          <p:spPr>
            <a:xfrm>
              <a:off x="0" y="0"/>
              <a:ext cx="15585134" cy="26971296"/>
            </a:xfrm>
            <a:custGeom>
              <a:avLst/>
              <a:gdLst/>
              <a:ahLst/>
              <a:cxnLst/>
              <a:rect l="l" t="t" r="r" b="b"/>
              <a:pathLst>
                <a:path w="15585134" h="26971296">
                  <a:moveTo>
                    <a:pt x="15359073" y="0"/>
                  </a:moveTo>
                  <a:lnTo>
                    <a:pt x="0" y="0"/>
                  </a:lnTo>
                  <a:lnTo>
                    <a:pt x="0" y="26971296"/>
                  </a:lnTo>
                  <a:lnTo>
                    <a:pt x="15585134" y="26971296"/>
                  </a:lnTo>
                  <a:lnTo>
                    <a:pt x="15585134" y="0"/>
                  </a:lnTo>
                  <a:lnTo>
                    <a:pt x="15359073" y="0"/>
                  </a:lnTo>
                  <a:close/>
                  <a:moveTo>
                    <a:pt x="15359073" y="26745236"/>
                  </a:moveTo>
                  <a:lnTo>
                    <a:pt x="228600" y="26745236"/>
                  </a:lnTo>
                  <a:lnTo>
                    <a:pt x="228600" y="228600"/>
                  </a:lnTo>
                  <a:lnTo>
                    <a:pt x="15359073" y="228600"/>
                  </a:lnTo>
                  <a:lnTo>
                    <a:pt x="15359073" y="26745236"/>
                  </a:lnTo>
                  <a:close/>
                </a:path>
              </a:pathLst>
            </a:custGeom>
            <a:solidFill>
              <a:srgbClr val="01949A"/>
            </a:solidFill>
          </p:spPr>
        </p:sp>
      </p:grpSp>
      <p:grpSp>
        <p:nvGrpSpPr>
          <p:cNvPr id="10" name="Group 10"/>
          <p:cNvGrpSpPr/>
          <p:nvPr/>
        </p:nvGrpSpPr>
        <p:grpSpPr>
          <a:xfrm>
            <a:off x="13812132" y="3926546"/>
            <a:ext cx="3852005" cy="6666198"/>
            <a:chOff x="0" y="0"/>
            <a:chExt cx="15585134" cy="26971296"/>
          </a:xfrm>
        </p:grpSpPr>
        <p:sp>
          <p:nvSpPr>
            <p:cNvPr id="11" name="Freeform 11"/>
            <p:cNvSpPr/>
            <p:nvPr/>
          </p:nvSpPr>
          <p:spPr>
            <a:xfrm>
              <a:off x="0" y="0"/>
              <a:ext cx="15585134" cy="26971296"/>
            </a:xfrm>
            <a:custGeom>
              <a:avLst/>
              <a:gdLst/>
              <a:ahLst/>
              <a:cxnLst/>
              <a:rect l="l" t="t" r="r" b="b"/>
              <a:pathLst>
                <a:path w="15585134" h="26971296">
                  <a:moveTo>
                    <a:pt x="15359073" y="0"/>
                  </a:moveTo>
                  <a:lnTo>
                    <a:pt x="0" y="0"/>
                  </a:lnTo>
                  <a:lnTo>
                    <a:pt x="0" y="26971296"/>
                  </a:lnTo>
                  <a:lnTo>
                    <a:pt x="15585134" y="26971296"/>
                  </a:lnTo>
                  <a:lnTo>
                    <a:pt x="15585134" y="0"/>
                  </a:lnTo>
                  <a:lnTo>
                    <a:pt x="15359073" y="0"/>
                  </a:lnTo>
                  <a:close/>
                  <a:moveTo>
                    <a:pt x="15359073" y="26745236"/>
                  </a:moveTo>
                  <a:lnTo>
                    <a:pt x="228600" y="26745236"/>
                  </a:lnTo>
                  <a:lnTo>
                    <a:pt x="228600" y="228600"/>
                  </a:lnTo>
                  <a:lnTo>
                    <a:pt x="15359073" y="228600"/>
                  </a:lnTo>
                  <a:lnTo>
                    <a:pt x="15359073" y="26745236"/>
                  </a:lnTo>
                  <a:close/>
                </a:path>
              </a:pathLst>
            </a:custGeom>
            <a:solidFill>
              <a:srgbClr val="01949A"/>
            </a:solidFill>
          </p:spPr>
        </p:sp>
      </p:grpSp>
      <p:sp>
        <p:nvSpPr>
          <p:cNvPr id="12" name="AutoShape 12"/>
          <p:cNvSpPr/>
          <p:nvPr/>
        </p:nvSpPr>
        <p:spPr>
          <a:xfrm>
            <a:off x="15496069" y="8925135"/>
            <a:ext cx="2791931" cy="2723730"/>
          </a:xfrm>
          <a:prstGeom prst="rect">
            <a:avLst/>
          </a:prstGeom>
          <a:solidFill>
            <a:srgbClr val="01949A"/>
          </a:solidFill>
        </p:spPr>
      </p:sp>
      <p:sp>
        <p:nvSpPr>
          <p:cNvPr id="13" name="AutoShape 13"/>
          <p:cNvSpPr/>
          <p:nvPr/>
        </p:nvSpPr>
        <p:spPr>
          <a:xfrm>
            <a:off x="-1218502" y="-333165"/>
            <a:ext cx="3480165" cy="1311040"/>
          </a:xfrm>
          <a:prstGeom prst="rect">
            <a:avLst/>
          </a:prstGeom>
          <a:solidFill>
            <a:srgbClr val="CD0046"/>
          </a:solidFill>
        </p:spPr>
      </p:sp>
      <p:pic>
        <p:nvPicPr>
          <p:cNvPr id="14" name="Picture 14"/>
          <p:cNvPicPr>
            <a:picLocks noChangeAspect="1"/>
          </p:cNvPicPr>
          <p:nvPr/>
        </p:nvPicPr>
        <p:blipFill>
          <a:blip r:embed="rId2"/>
          <a:srcRect l="19656" t="3403" r="19620" b="4037"/>
          <a:stretch>
            <a:fillRect/>
          </a:stretch>
        </p:blipFill>
        <p:spPr>
          <a:xfrm>
            <a:off x="14327278" y="6392547"/>
            <a:ext cx="2932022" cy="2532588"/>
          </a:xfrm>
          <a:prstGeom prst="rect">
            <a:avLst/>
          </a:prstGeom>
        </p:spPr>
      </p:pic>
      <p:pic>
        <p:nvPicPr>
          <p:cNvPr id="15" name="Picture 15"/>
          <p:cNvPicPr>
            <a:picLocks noChangeAspect="1"/>
          </p:cNvPicPr>
          <p:nvPr/>
        </p:nvPicPr>
        <p:blipFill>
          <a:blip r:embed="rId3"/>
          <a:srcRect l="3288" t="13524" r="16915" b="4997"/>
          <a:stretch>
            <a:fillRect/>
          </a:stretch>
        </p:blipFill>
        <p:spPr>
          <a:xfrm>
            <a:off x="9620904" y="6594544"/>
            <a:ext cx="3707873" cy="2128594"/>
          </a:xfrm>
          <a:prstGeom prst="rect">
            <a:avLst/>
          </a:prstGeom>
        </p:spPr>
      </p:pic>
      <p:pic>
        <p:nvPicPr>
          <p:cNvPr id="16" name="Picture 16"/>
          <p:cNvPicPr>
            <a:picLocks noChangeAspect="1"/>
          </p:cNvPicPr>
          <p:nvPr/>
        </p:nvPicPr>
        <p:blipFill>
          <a:blip r:embed="rId4"/>
          <a:srcRect/>
          <a:stretch>
            <a:fillRect/>
          </a:stretch>
        </p:blipFill>
        <p:spPr>
          <a:xfrm>
            <a:off x="5776077" y="6163961"/>
            <a:ext cx="2989761" cy="2989761"/>
          </a:xfrm>
          <a:prstGeom prst="rect">
            <a:avLst/>
          </a:prstGeom>
        </p:spPr>
      </p:pic>
      <p:pic>
        <p:nvPicPr>
          <p:cNvPr id="17" name="Picture 17"/>
          <p:cNvPicPr>
            <a:picLocks noChangeAspect="1"/>
          </p:cNvPicPr>
          <p:nvPr/>
        </p:nvPicPr>
        <p:blipFill>
          <a:blip r:embed="rId5"/>
          <a:srcRect/>
          <a:stretch>
            <a:fillRect/>
          </a:stretch>
        </p:blipFill>
        <p:spPr>
          <a:xfrm>
            <a:off x="1406861" y="6576135"/>
            <a:ext cx="3095683" cy="2350263"/>
          </a:xfrm>
          <a:prstGeom prst="rect">
            <a:avLst/>
          </a:prstGeom>
        </p:spPr>
      </p:pic>
      <p:sp>
        <p:nvSpPr>
          <p:cNvPr id="18" name="TextBox 18"/>
          <p:cNvSpPr txBox="1"/>
          <p:nvPr/>
        </p:nvSpPr>
        <p:spPr>
          <a:xfrm>
            <a:off x="3127342" y="1804675"/>
            <a:ext cx="12368727" cy="887095"/>
          </a:xfrm>
          <a:prstGeom prst="rect">
            <a:avLst/>
          </a:prstGeom>
        </p:spPr>
        <p:txBody>
          <a:bodyPr lIns="0" tIns="0" rIns="0" bIns="0" rtlCol="0" anchor="t">
            <a:spAutoFit/>
          </a:bodyPr>
          <a:lstStyle/>
          <a:p>
            <a:pPr algn="ctr">
              <a:lnSpc>
                <a:spcPts val="7040"/>
              </a:lnSpc>
            </a:pPr>
            <a:r>
              <a:rPr lang="en-US" sz="5500" spc="165">
                <a:solidFill>
                  <a:srgbClr val="01949A"/>
                </a:solidFill>
                <a:latin typeface="Raleway Bold Italics"/>
              </a:rPr>
              <a:t>USOS DEL CLUSTERING</a:t>
            </a:r>
          </a:p>
        </p:txBody>
      </p:sp>
      <p:grpSp>
        <p:nvGrpSpPr>
          <p:cNvPr id="19" name="Group 19"/>
          <p:cNvGrpSpPr/>
          <p:nvPr/>
        </p:nvGrpSpPr>
        <p:grpSpPr>
          <a:xfrm>
            <a:off x="1406861" y="4853737"/>
            <a:ext cx="3095683" cy="1881398"/>
            <a:chOff x="0" y="0"/>
            <a:chExt cx="4127577" cy="2508530"/>
          </a:xfrm>
        </p:grpSpPr>
        <p:sp>
          <p:nvSpPr>
            <p:cNvPr id="20" name="TextBox 20"/>
            <p:cNvSpPr txBox="1"/>
            <p:nvPr/>
          </p:nvSpPr>
          <p:spPr>
            <a:xfrm>
              <a:off x="0" y="-66675"/>
              <a:ext cx="4127577" cy="1456902"/>
            </a:xfrm>
            <a:prstGeom prst="rect">
              <a:avLst/>
            </a:prstGeom>
          </p:spPr>
          <p:txBody>
            <a:bodyPr lIns="0" tIns="0" rIns="0" bIns="0" rtlCol="0" anchor="t">
              <a:spAutoFit/>
            </a:bodyPr>
            <a:lstStyle/>
            <a:p>
              <a:pPr algn="ctr">
                <a:lnSpc>
                  <a:spcPts val="4480"/>
                </a:lnSpc>
              </a:pPr>
              <a:r>
                <a:rPr lang="en-US" sz="3200" spc="288">
                  <a:solidFill>
                    <a:srgbClr val="000000"/>
                  </a:solidFill>
                  <a:latin typeface="Raleway Italics"/>
                </a:rPr>
                <a:t>Investigación de mercado</a:t>
              </a:r>
            </a:p>
          </p:txBody>
        </p:sp>
        <p:sp>
          <p:nvSpPr>
            <p:cNvPr id="21" name="TextBox 21"/>
            <p:cNvSpPr txBox="1"/>
            <p:nvPr/>
          </p:nvSpPr>
          <p:spPr>
            <a:xfrm>
              <a:off x="0" y="1956927"/>
              <a:ext cx="4127577" cy="578697"/>
            </a:xfrm>
            <a:prstGeom prst="rect">
              <a:avLst/>
            </a:prstGeom>
          </p:spPr>
          <p:txBody>
            <a:bodyPr lIns="0" tIns="0" rIns="0" bIns="0" rtlCol="0" anchor="t">
              <a:spAutoFit/>
            </a:bodyPr>
            <a:lstStyle/>
            <a:p>
              <a:pPr algn="ctr">
                <a:lnSpc>
                  <a:spcPts val="3640"/>
                </a:lnSpc>
              </a:pPr>
              <a:endParaRPr/>
            </a:p>
          </p:txBody>
        </p:sp>
      </p:grpSp>
      <p:grpSp>
        <p:nvGrpSpPr>
          <p:cNvPr id="22" name="Group 22"/>
          <p:cNvGrpSpPr/>
          <p:nvPr/>
        </p:nvGrpSpPr>
        <p:grpSpPr>
          <a:xfrm>
            <a:off x="5670156" y="4853737"/>
            <a:ext cx="3095683" cy="1902352"/>
            <a:chOff x="0" y="0"/>
            <a:chExt cx="4127577" cy="2536470"/>
          </a:xfrm>
        </p:grpSpPr>
        <p:sp>
          <p:nvSpPr>
            <p:cNvPr id="23" name="TextBox 23"/>
            <p:cNvSpPr txBox="1"/>
            <p:nvPr/>
          </p:nvSpPr>
          <p:spPr>
            <a:xfrm>
              <a:off x="0" y="-66675"/>
              <a:ext cx="4127577" cy="1475528"/>
            </a:xfrm>
            <a:prstGeom prst="rect">
              <a:avLst/>
            </a:prstGeom>
          </p:spPr>
          <p:txBody>
            <a:bodyPr lIns="0" tIns="0" rIns="0" bIns="0" rtlCol="0" anchor="t">
              <a:spAutoFit/>
            </a:bodyPr>
            <a:lstStyle/>
            <a:p>
              <a:pPr marL="0" lvl="0" indent="0" algn="ctr">
                <a:lnSpc>
                  <a:spcPts val="4480"/>
                </a:lnSpc>
                <a:spcBef>
                  <a:spcPct val="0"/>
                </a:spcBef>
              </a:pPr>
              <a:r>
                <a:rPr lang="en-US" sz="3200" u="none" spc="288">
                  <a:solidFill>
                    <a:srgbClr val="000000"/>
                  </a:solidFill>
                  <a:latin typeface="Raleway Italics"/>
                </a:rPr>
                <a:t>Identificar comunidades</a:t>
              </a:r>
            </a:p>
          </p:txBody>
        </p:sp>
        <p:sp>
          <p:nvSpPr>
            <p:cNvPr id="24" name="TextBox 24"/>
            <p:cNvSpPr txBox="1"/>
            <p:nvPr/>
          </p:nvSpPr>
          <p:spPr>
            <a:xfrm>
              <a:off x="0" y="1984867"/>
              <a:ext cx="4127577" cy="578697"/>
            </a:xfrm>
            <a:prstGeom prst="rect">
              <a:avLst/>
            </a:prstGeom>
          </p:spPr>
          <p:txBody>
            <a:bodyPr lIns="0" tIns="0" rIns="0" bIns="0" rtlCol="0" anchor="t">
              <a:spAutoFit/>
            </a:bodyPr>
            <a:lstStyle/>
            <a:p>
              <a:pPr algn="ctr">
                <a:lnSpc>
                  <a:spcPts val="3640"/>
                </a:lnSpc>
              </a:pPr>
              <a:endParaRPr/>
            </a:p>
          </p:txBody>
        </p:sp>
      </p:grpSp>
      <p:grpSp>
        <p:nvGrpSpPr>
          <p:cNvPr id="25" name="Group 25"/>
          <p:cNvGrpSpPr/>
          <p:nvPr/>
        </p:nvGrpSpPr>
        <p:grpSpPr>
          <a:xfrm>
            <a:off x="9926999" y="4853737"/>
            <a:ext cx="3095683" cy="1902352"/>
            <a:chOff x="0" y="0"/>
            <a:chExt cx="4127577" cy="2536470"/>
          </a:xfrm>
        </p:grpSpPr>
        <p:sp>
          <p:nvSpPr>
            <p:cNvPr id="26" name="TextBox 26"/>
            <p:cNvSpPr txBox="1"/>
            <p:nvPr/>
          </p:nvSpPr>
          <p:spPr>
            <a:xfrm>
              <a:off x="0" y="-66675"/>
              <a:ext cx="4127577" cy="1475528"/>
            </a:xfrm>
            <a:prstGeom prst="rect">
              <a:avLst/>
            </a:prstGeom>
          </p:spPr>
          <p:txBody>
            <a:bodyPr lIns="0" tIns="0" rIns="0" bIns="0" rtlCol="0" anchor="t">
              <a:spAutoFit/>
            </a:bodyPr>
            <a:lstStyle/>
            <a:p>
              <a:pPr marL="0" lvl="0" indent="0" algn="ctr">
                <a:lnSpc>
                  <a:spcPts val="4480"/>
                </a:lnSpc>
                <a:spcBef>
                  <a:spcPct val="0"/>
                </a:spcBef>
              </a:pPr>
              <a:r>
                <a:rPr lang="en-US" sz="3200" u="none" spc="288">
                  <a:solidFill>
                    <a:srgbClr val="000000"/>
                  </a:solidFill>
                  <a:latin typeface="Raleway Italics"/>
                </a:rPr>
                <a:t>Prevención de crimen</a:t>
              </a:r>
            </a:p>
          </p:txBody>
        </p:sp>
        <p:sp>
          <p:nvSpPr>
            <p:cNvPr id="27" name="TextBox 27"/>
            <p:cNvSpPr txBox="1"/>
            <p:nvPr/>
          </p:nvSpPr>
          <p:spPr>
            <a:xfrm>
              <a:off x="0" y="1984867"/>
              <a:ext cx="4127577" cy="578697"/>
            </a:xfrm>
            <a:prstGeom prst="rect">
              <a:avLst/>
            </a:prstGeom>
          </p:spPr>
          <p:txBody>
            <a:bodyPr lIns="0" tIns="0" rIns="0" bIns="0" rtlCol="0" anchor="t">
              <a:spAutoFit/>
            </a:bodyPr>
            <a:lstStyle/>
            <a:p>
              <a:pPr algn="ctr">
                <a:lnSpc>
                  <a:spcPts val="3640"/>
                </a:lnSpc>
              </a:pPr>
              <a:endParaRPr/>
            </a:p>
          </p:txBody>
        </p:sp>
      </p:grpSp>
      <p:grpSp>
        <p:nvGrpSpPr>
          <p:cNvPr id="28" name="Group 28"/>
          <p:cNvGrpSpPr/>
          <p:nvPr/>
        </p:nvGrpSpPr>
        <p:grpSpPr>
          <a:xfrm>
            <a:off x="14075994" y="4853737"/>
            <a:ext cx="3324283" cy="1888383"/>
            <a:chOff x="0" y="0"/>
            <a:chExt cx="4432377" cy="2517843"/>
          </a:xfrm>
        </p:grpSpPr>
        <p:sp>
          <p:nvSpPr>
            <p:cNvPr id="29" name="TextBox 29"/>
            <p:cNvSpPr txBox="1"/>
            <p:nvPr/>
          </p:nvSpPr>
          <p:spPr>
            <a:xfrm>
              <a:off x="0" y="-66675"/>
              <a:ext cx="4432377" cy="1456902"/>
            </a:xfrm>
            <a:prstGeom prst="rect">
              <a:avLst/>
            </a:prstGeom>
          </p:spPr>
          <p:txBody>
            <a:bodyPr lIns="0" tIns="0" rIns="0" bIns="0" rtlCol="0" anchor="t">
              <a:spAutoFit/>
            </a:bodyPr>
            <a:lstStyle/>
            <a:p>
              <a:pPr algn="ctr">
                <a:lnSpc>
                  <a:spcPts val="4480"/>
                </a:lnSpc>
              </a:pPr>
              <a:r>
                <a:rPr lang="en-US" sz="3200" spc="288">
                  <a:solidFill>
                    <a:srgbClr val="000000"/>
                  </a:solidFill>
                  <a:latin typeface="Raleway Italics"/>
                </a:rPr>
                <a:t>Procesamiento de imágenes</a:t>
              </a:r>
            </a:p>
          </p:txBody>
        </p:sp>
        <p:sp>
          <p:nvSpPr>
            <p:cNvPr id="30" name="TextBox 30"/>
            <p:cNvSpPr txBox="1"/>
            <p:nvPr/>
          </p:nvSpPr>
          <p:spPr>
            <a:xfrm>
              <a:off x="0" y="1966240"/>
              <a:ext cx="4432377" cy="578697"/>
            </a:xfrm>
            <a:prstGeom prst="rect">
              <a:avLst/>
            </a:prstGeom>
          </p:spPr>
          <p:txBody>
            <a:bodyPr lIns="0" tIns="0" rIns="0" bIns="0" rtlCol="0" anchor="t">
              <a:spAutoFit/>
            </a:bodyPr>
            <a:lstStyle/>
            <a:p>
              <a:pPr algn="ctr">
                <a:lnSpc>
                  <a:spcPts val="36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755831" y="-1464854"/>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1028700" y="1028700"/>
            <a:ext cx="15081082" cy="10324703"/>
            <a:chOff x="0" y="0"/>
            <a:chExt cx="61017743" cy="41773533"/>
          </a:xfrm>
        </p:grpSpPr>
        <p:sp>
          <p:nvSpPr>
            <p:cNvPr id="5" name="Freeform 5"/>
            <p:cNvSpPr/>
            <p:nvPr/>
          </p:nvSpPr>
          <p:spPr>
            <a:xfrm>
              <a:off x="0" y="0"/>
              <a:ext cx="61017745" cy="41773534"/>
            </a:xfrm>
            <a:custGeom>
              <a:avLst/>
              <a:gdLst/>
              <a:ahLst/>
              <a:cxnLst/>
              <a:rect l="l" t="t" r="r" b="b"/>
              <a:pathLst>
                <a:path w="61017745" h="41773534">
                  <a:moveTo>
                    <a:pt x="60791682" y="0"/>
                  </a:moveTo>
                  <a:lnTo>
                    <a:pt x="0" y="0"/>
                  </a:lnTo>
                  <a:lnTo>
                    <a:pt x="0" y="41773534"/>
                  </a:lnTo>
                  <a:lnTo>
                    <a:pt x="61017745" y="41773534"/>
                  </a:lnTo>
                  <a:lnTo>
                    <a:pt x="61017745" y="0"/>
                  </a:lnTo>
                  <a:lnTo>
                    <a:pt x="60791682" y="0"/>
                  </a:lnTo>
                  <a:close/>
                  <a:moveTo>
                    <a:pt x="60791682" y="41547473"/>
                  </a:moveTo>
                  <a:lnTo>
                    <a:pt x="228600" y="41547473"/>
                  </a:lnTo>
                  <a:lnTo>
                    <a:pt x="228600" y="228600"/>
                  </a:lnTo>
                  <a:lnTo>
                    <a:pt x="60791682" y="228600"/>
                  </a:lnTo>
                  <a:lnTo>
                    <a:pt x="60791682" y="41547473"/>
                  </a:lnTo>
                  <a:close/>
                </a:path>
              </a:pathLst>
            </a:custGeom>
            <a:solidFill>
              <a:srgbClr val="01949A"/>
            </a:solidFill>
          </p:spPr>
        </p:sp>
      </p:grpSp>
      <p:sp>
        <p:nvSpPr>
          <p:cNvPr id="6" name="AutoShape 6"/>
          <p:cNvSpPr/>
          <p:nvPr/>
        </p:nvSpPr>
        <p:spPr>
          <a:xfrm>
            <a:off x="15155603" y="-1014239"/>
            <a:ext cx="3769947" cy="3629301"/>
          </a:xfrm>
          <a:prstGeom prst="rect">
            <a:avLst/>
          </a:prstGeom>
          <a:solidFill>
            <a:srgbClr val="01949A"/>
          </a:solidFill>
        </p:spPr>
      </p:sp>
      <p:sp>
        <p:nvSpPr>
          <p:cNvPr id="7" name="AutoShape 7"/>
          <p:cNvSpPr/>
          <p:nvPr/>
        </p:nvSpPr>
        <p:spPr>
          <a:xfrm>
            <a:off x="-1081836" y="8086330"/>
            <a:ext cx="5291306" cy="3484410"/>
          </a:xfrm>
          <a:prstGeom prst="rect">
            <a:avLst/>
          </a:prstGeom>
          <a:solidFill>
            <a:srgbClr val="CD0046"/>
          </a:solidFill>
        </p:spPr>
      </p:sp>
      <p:pic>
        <p:nvPicPr>
          <p:cNvPr id="8" name="Picture 8"/>
          <p:cNvPicPr>
            <a:picLocks noChangeAspect="1"/>
          </p:cNvPicPr>
          <p:nvPr/>
        </p:nvPicPr>
        <p:blipFill>
          <a:blip r:embed="rId2"/>
          <a:srcRect/>
          <a:stretch>
            <a:fillRect/>
          </a:stretch>
        </p:blipFill>
        <p:spPr>
          <a:xfrm>
            <a:off x="16109782" y="796666"/>
            <a:ext cx="1339453" cy="1017984"/>
          </a:xfrm>
          <a:prstGeom prst="rect">
            <a:avLst/>
          </a:prstGeom>
        </p:spPr>
      </p:pic>
      <p:sp>
        <p:nvSpPr>
          <p:cNvPr id="9" name="TextBox 9"/>
          <p:cNvSpPr txBox="1"/>
          <p:nvPr/>
        </p:nvSpPr>
        <p:spPr>
          <a:xfrm>
            <a:off x="1448018" y="1286608"/>
            <a:ext cx="7695982" cy="533400"/>
          </a:xfrm>
          <a:prstGeom prst="rect">
            <a:avLst/>
          </a:prstGeom>
        </p:spPr>
        <p:txBody>
          <a:bodyPr lIns="0" tIns="0" rIns="0" bIns="0" rtlCol="0" anchor="t">
            <a:spAutoFit/>
          </a:bodyPr>
          <a:lstStyle/>
          <a:p>
            <a:pPr>
              <a:lnSpc>
                <a:spcPts val="4079"/>
              </a:lnSpc>
            </a:pPr>
            <a:r>
              <a:rPr lang="en-US" sz="3400" spc="272">
                <a:solidFill>
                  <a:srgbClr val="01949A"/>
                </a:solidFill>
                <a:latin typeface="Raleway Bold"/>
              </a:rPr>
              <a:t>TRANSFORMACIÓN DE DATOS</a:t>
            </a:r>
          </a:p>
        </p:txBody>
      </p:sp>
      <p:grpSp>
        <p:nvGrpSpPr>
          <p:cNvPr id="10" name="Group 10"/>
          <p:cNvGrpSpPr/>
          <p:nvPr/>
        </p:nvGrpSpPr>
        <p:grpSpPr>
          <a:xfrm>
            <a:off x="9172112" y="1518941"/>
            <a:ext cx="2012339" cy="1682611"/>
            <a:chOff x="0" y="0"/>
            <a:chExt cx="2683118" cy="2243481"/>
          </a:xfrm>
        </p:grpSpPr>
        <p:pic>
          <p:nvPicPr>
            <p:cNvPr id="11" name="Picture 11"/>
            <p:cNvPicPr>
              <a:picLocks noChangeAspect="1"/>
            </p:cNvPicPr>
            <p:nvPr/>
          </p:nvPicPr>
          <p:blipFill>
            <a:blip r:embed="rId3"/>
            <a:srcRect/>
            <a:stretch>
              <a:fillRect/>
            </a:stretch>
          </p:blipFill>
          <p:spPr>
            <a:xfrm>
              <a:off x="1640309" y="1061096"/>
              <a:ext cx="1042809" cy="1042809"/>
            </a:xfrm>
            <a:prstGeom prst="rect">
              <a:avLst/>
            </a:prstGeom>
          </p:spPr>
        </p:pic>
        <p:pic>
          <p:nvPicPr>
            <p:cNvPr id="12" name="Picture 12"/>
            <p:cNvPicPr>
              <a:picLocks noChangeAspect="1"/>
            </p:cNvPicPr>
            <p:nvPr/>
          </p:nvPicPr>
          <p:blipFill>
            <a:blip r:embed="rId3"/>
            <a:srcRect/>
            <a:stretch>
              <a:fillRect/>
            </a:stretch>
          </p:blipFill>
          <p:spPr>
            <a:xfrm rot="1244165">
              <a:off x="150835" y="1002297"/>
              <a:ext cx="1042809" cy="1042809"/>
            </a:xfrm>
            <a:prstGeom prst="rect">
              <a:avLst/>
            </a:prstGeom>
          </p:spPr>
        </p:pic>
        <p:pic>
          <p:nvPicPr>
            <p:cNvPr id="13" name="Picture 13"/>
            <p:cNvPicPr>
              <a:picLocks noChangeAspect="1"/>
            </p:cNvPicPr>
            <p:nvPr/>
          </p:nvPicPr>
          <p:blipFill>
            <a:blip r:embed="rId3"/>
            <a:srcRect r="13311"/>
            <a:stretch>
              <a:fillRect/>
            </a:stretch>
          </p:blipFill>
          <p:spPr>
            <a:xfrm rot="5723977">
              <a:off x="899049" y="-22347"/>
              <a:ext cx="903996" cy="1042809"/>
            </a:xfrm>
            <a:prstGeom prst="rect">
              <a:avLst/>
            </a:prstGeom>
          </p:spPr>
        </p:pic>
        <p:pic>
          <p:nvPicPr>
            <p:cNvPr id="14" name="Picture 14"/>
            <p:cNvPicPr>
              <a:picLocks noChangeAspect="1"/>
            </p:cNvPicPr>
            <p:nvPr/>
          </p:nvPicPr>
          <p:blipFill>
            <a:blip r:embed="rId4"/>
            <a:srcRect/>
            <a:stretch>
              <a:fillRect/>
            </a:stretch>
          </p:blipFill>
          <p:spPr>
            <a:xfrm rot="5400000">
              <a:off x="843947" y="1607949"/>
              <a:ext cx="1182385" cy="88679"/>
            </a:xfrm>
            <a:prstGeom prst="rect">
              <a:avLst/>
            </a:prstGeom>
          </p:spPr>
        </p:pic>
        <p:pic>
          <p:nvPicPr>
            <p:cNvPr id="15" name="Picture 15"/>
            <p:cNvPicPr>
              <a:picLocks noChangeAspect="1"/>
            </p:cNvPicPr>
            <p:nvPr/>
          </p:nvPicPr>
          <p:blipFill>
            <a:blip r:embed="rId4"/>
            <a:srcRect/>
            <a:stretch>
              <a:fillRect/>
            </a:stretch>
          </p:blipFill>
          <p:spPr>
            <a:xfrm rot="1076403">
              <a:off x="267841" y="913574"/>
              <a:ext cx="1182385" cy="88679"/>
            </a:xfrm>
            <a:prstGeom prst="rect">
              <a:avLst/>
            </a:prstGeom>
          </p:spPr>
        </p:pic>
        <p:pic>
          <p:nvPicPr>
            <p:cNvPr id="16" name="Picture 16"/>
            <p:cNvPicPr>
              <a:picLocks noChangeAspect="1"/>
            </p:cNvPicPr>
            <p:nvPr/>
          </p:nvPicPr>
          <p:blipFill>
            <a:blip r:embed="rId4"/>
            <a:srcRect/>
            <a:stretch>
              <a:fillRect/>
            </a:stretch>
          </p:blipFill>
          <p:spPr>
            <a:xfrm rot="-1602170">
              <a:off x="1292315" y="873372"/>
              <a:ext cx="1182385" cy="88679"/>
            </a:xfrm>
            <a:prstGeom prst="rect">
              <a:avLst/>
            </a:prstGeom>
          </p:spPr>
        </p:pic>
      </p:grpSp>
      <p:pic>
        <p:nvPicPr>
          <p:cNvPr id="17" name="Picture 17"/>
          <p:cNvPicPr>
            <a:picLocks noChangeAspect="1"/>
          </p:cNvPicPr>
          <p:nvPr/>
        </p:nvPicPr>
        <p:blipFill>
          <a:blip r:embed="rId5"/>
          <a:srcRect/>
          <a:stretch>
            <a:fillRect/>
          </a:stretch>
        </p:blipFill>
        <p:spPr>
          <a:xfrm>
            <a:off x="1942826" y="4650870"/>
            <a:ext cx="3080362" cy="3080362"/>
          </a:xfrm>
          <a:prstGeom prst="rect">
            <a:avLst/>
          </a:prstGeom>
        </p:spPr>
      </p:pic>
      <p:pic>
        <p:nvPicPr>
          <p:cNvPr id="18" name="Picture 18"/>
          <p:cNvPicPr>
            <a:picLocks noChangeAspect="1"/>
          </p:cNvPicPr>
          <p:nvPr/>
        </p:nvPicPr>
        <p:blipFill>
          <a:blip r:embed="rId6"/>
          <a:srcRect/>
          <a:stretch>
            <a:fillRect/>
          </a:stretch>
        </p:blipFill>
        <p:spPr>
          <a:xfrm>
            <a:off x="6997359" y="5788770"/>
            <a:ext cx="3701674" cy="3280608"/>
          </a:xfrm>
          <a:prstGeom prst="rect">
            <a:avLst/>
          </a:prstGeom>
        </p:spPr>
      </p:pic>
      <p:pic>
        <p:nvPicPr>
          <p:cNvPr id="19" name="Picture 19"/>
          <p:cNvPicPr>
            <a:picLocks noChangeAspect="1"/>
          </p:cNvPicPr>
          <p:nvPr/>
        </p:nvPicPr>
        <p:blipFill>
          <a:blip r:embed="rId7"/>
          <a:srcRect/>
          <a:stretch>
            <a:fillRect/>
          </a:stretch>
        </p:blipFill>
        <p:spPr>
          <a:xfrm>
            <a:off x="11902810" y="4650870"/>
            <a:ext cx="3080362" cy="3080362"/>
          </a:xfrm>
          <a:prstGeom prst="rect">
            <a:avLst/>
          </a:prstGeom>
        </p:spPr>
      </p:pic>
      <p:pic>
        <p:nvPicPr>
          <p:cNvPr id="20" name="Picture 20"/>
          <p:cNvPicPr>
            <a:picLocks noChangeAspect="1"/>
          </p:cNvPicPr>
          <p:nvPr/>
        </p:nvPicPr>
        <p:blipFill>
          <a:blip r:embed="rId8"/>
          <a:srcRect/>
          <a:stretch>
            <a:fillRect/>
          </a:stretch>
        </p:blipFill>
        <p:spPr>
          <a:xfrm>
            <a:off x="13106522" y="5984310"/>
            <a:ext cx="2250221" cy="2889530"/>
          </a:xfrm>
          <a:prstGeom prst="rect">
            <a:avLst/>
          </a:prstGeom>
        </p:spPr>
      </p:pic>
      <p:sp>
        <p:nvSpPr>
          <p:cNvPr id="21" name="TextBox 21"/>
          <p:cNvSpPr txBox="1"/>
          <p:nvPr/>
        </p:nvSpPr>
        <p:spPr>
          <a:xfrm>
            <a:off x="1563817" y="3913351"/>
            <a:ext cx="5595058" cy="521970"/>
          </a:xfrm>
          <a:prstGeom prst="rect">
            <a:avLst/>
          </a:prstGeom>
        </p:spPr>
        <p:txBody>
          <a:bodyPr lIns="0" tIns="0" rIns="0" bIns="0" rtlCol="0" anchor="t">
            <a:spAutoFit/>
          </a:bodyPr>
          <a:lstStyle/>
          <a:p>
            <a:pPr marL="0" lvl="0" indent="0" algn="l">
              <a:lnSpc>
                <a:spcPts val="4200"/>
              </a:lnSpc>
              <a:spcBef>
                <a:spcPct val="0"/>
              </a:spcBef>
            </a:pPr>
            <a:r>
              <a:rPr lang="en-US" sz="2800" spc="112">
                <a:solidFill>
                  <a:srgbClr val="000000"/>
                </a:solidFill>
                <a:latin typeface="Raleway"/>
              </a:rPr>
              <a:t>Variables cuantitativas</a:t>
            </a:r>
          </a:p>
        </p:txBody>
      </p:sp>
      <p:sp>
        <p:nvSpPr>
          <p:cNvPr id="22" name="TextBox 22"/>
          <p:cNvSpPr txBox="1"/>
          <p:nvPr/>
        </p:nvSpPr>
        <p:spPr>
          <a:xfrm>
            <a:off x="7158875" y="4834890"/>
            <a:ext cx="5595058" cy="521970"/>
          </a:xfrm>
          <a:prstGeom prst="rect">
            <a:avLst/>
          </a:prstGeom>
        </p:spPr>
        <p:txBody>
          <a:bodyPr lIns="0" tIns="0" rIns="0" bIns="0" rtlCol="0" anchor="t">
            <a:spAutoFit/>
          </a:bodyPr>
          <a:lstStyle/>
          <a:p>
            <a:pPr marL="0" lvl="0" indent="0" algn="l">
              <a:lnSpc>
                <a:spcPts val="4200"/>
              </a:lnSpc>
              <a:spcBef>
                <a:spcPct val="0"/>
              </a:spcBef>
            </a:pPr>
            <a:r>
              <a:rPr lang="en-US" sz="2800" spc="112">
                <a:solidFill>
                  <a:srgbClr val="000000"/>
                </a:solidFill>
                <a:latin typeface="Raleway"/>
              </a:rPr>
              <a:t>Variables Binarias</a:t>
            </a:r>
          </a:p>
        </p:txBody>
      </p:sp>
      <p:sp>
        <p:nvSpPr>
          <p:cNvPr id="23" name="TextBox 23"/>
          <p:cNvSpPr txBox="1"/>
          <p:nvPr/>
        </p:nvSpPr>
        <p:spPr>
          <a:xfrm>
            <a:off x="11184451" y="3913351"/>
            <a:ext cx="5595058" cy="521970"/>
          </a:xfrm>
          <a:prstGeom prst="rect">
            <a:avLst/>
          </a:prstGeom>
        </p:spPr>
        <p:txBody>
          <a:bodyPr lIns="0" tIns="0" rIns="0" bIns="0" rtlCol="0" anchor="t">
            <a:spAutoFit/>
          </a:bodyPr>
          <a:lstStyle/>
          <a:p>
            <a:pPr marL="0" lvl="0" indent="0" algn="l">
              <a:lnSpc>
                <a:spcPts val="4200"/>
              </a:lnSpc>
              <a:spcBef>
                <a:spcPct val="0"/>
              </a:spcBef>
            </a:pPr>
            <a:r>
              <a:rPr lang="en-US" sz="2800" spc="112">
                <a:solidFill>
                  <a:srgbClr val="000000"/>
                </a:solidFill>
                <a:latin typeface="Raleway"/>
              </a:rPr>
              <a:t>Variables categóricas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10765801" y="-1019087"/>
            <a:ext cx="8633419" cy="9056904"/>
            <a:chOff x="0" y="0"/>
            <a:chExt cx="34930632" cy="36644045"/>
          </a:xfrm>
        </p:grpSpPr>
        <p:sp>
          <p:nvSpPr>
            <p:cNvPr id="3" name="Freeform 3"/>
            <p:cNvSpPr/>
            <p:nvPr/>
          </p:nvSpPr>
          <p:spPr>
            <a:xfrm>
              <a:off x="0" y="0"/>
              <a:ext cx="34930631" cy="36644045"/>
            </a:xfrm>
            <a:custGeom>
              <a:avLst/>
              <a:gdLst/>
              <a:ahLst/>
              <a:cxnLst/>
              <a:rect l="l" t="t" r="r" b="b"/>
              <a:pathLst>
                <a:path w="34930631" h="36644045">
                  <a:moveTo>
                    <a:pt x="34704573" y="0"/>
                  </a:moveTo>
                  <a:lnTo>
                    <a:pt x="0" y="0"/>
                  </a:lnTo>
                  <a:lnTo>
                    <a:pt x="0" y="36644045"/>
                  </a:lnTo>
                  <a:lnTo>
                    <a:pt x="34930631" y="36644045"/>
                  </a:lnTo>
                  <a:lnTo>
                    <a:pt x="34930631" y="0"/>
                  </a:lnTo>
                  <a:lnTo>
                    <a:pt x="34704573" y="0"/>
                  </a:lnTo>
                  <a:close/>
                  <a:moveTo>
                    <a:pt x="34704573" y="36417985"/>
                  </a:moveTo>
                  <a:lnTo>
                    <a:pt x="228600" y="36417985"/>
                  </a:lnTo>
                  <a:lnTo>
                    <a:pt x="228600" y="228600"/>
                  </a:lnTo>
                  <a:lnTo>
                    <a:pt x="34704573" y="228600"/>
                  </a:lnTo>
                  <a:lnTo>
                    <a:pt x="34704573" y="36417985"/>
                  </a:lnTo>
                  <a:close/>
                </a:path>
              </a:pathLst>
            </a:custGeom>
            <a:solidFill>
              <a:srgbClr val="01949A"/>
            </a:solidFill>
          </p:spPr>
        </p:sp>
      </p:grpSp>
      <p:pic>
        <p:nvPicPr>
          <p:cNvPr id="4" name="Picture 4"/>
          <p:cNvPicPr>
            <a:picLocks noChangeAspect="1"/>
          </p:cNvPicPr>
          <p:nvPr/>
        </p:nvPicPr>
        <p:blipFill>
          <a:blip r:embed="rId2"/>
          <a:srcRect/>
          <a:stretch>
            <a:fillRect/>
          </a:stretch>
        </p:blipFill>
        <p:spPr>
          <a:xfrm>
            <a:off x="10897680" y="708515"/>
            <a:ext cx="6707124" cy="8229600"/>
          </a:xfrm>
          <a:prstGeom prst="rect">
            <a:avLst/>
          </a:prstGeom>
        </p:spPr>
      </p:pic>
      <p:grpSp>
        <p:nvGrpSpPr>
          <p:cNvPr id="5" name="Group 5"/>
          <p:cNvGrpSpPr/>
          <p:nvPr/>
        </p:nvGrpSpPr>
        <p:grpSpPr>
          <a:xfrm>
            <a:off x="-1395966" y="708515"/>
            <a:ext cx="18739587" cy="10723154"/>
            <a:chOff x="0" y="0"/>
            <a:chExt cx="75819980" cy="43385658"/>
          </a:xfrm>
        </p:grpSpPr>
        <p:sp>
          <p:nvSpPr>
            <p:cNvPr id="6" name="Freeform 6"/>
            <p:cNvSpPr/>
            <p:nvPr/>
          </p:nvSpPr>
          <p:spPr>
            <a:xfrm>
              <a:off x="0" y="0"/>
              <a:ext cx="75819980" cy="43385659"/>
            </a:xfrm>
            <a:custGeom>
              <a:avLst/>
              <a:gdLst/>
              <a:ahLst/>
              <a:cxnLst/>
              <a:rect l="l" t="t" r="r" b="b"/>
              <a:pathLst>
                <a:path w="75819980" h="43385659">
                  <a:moveTo>
                    <a:pt x="75593922" y="0"/>
                  </a:moveTo>
                  <a:lnTo>
                    <a:pt x="0" y="0"/>
                  </a:lnTo>
                  <a:lnTo>
                    <a:pt x="0" y="43385659"/>
                  </a:lnTo>
                  <a:lnTo>
                    <a:pt x="75819980" y="43385659"/>
                  </a:lnTo>
                  <a:lnTo>
                    <a:pt x="75819980" y="0"/>
                  </a:lnTo>
                  <a:lnTo>
                    <a:pt x="75593922" y="0"/>
                  </a:lnTo>
                  <a:close/>
                  <a:moveTo>
                    <a:pt x="75593922" y="43159598"/>
                  </a:moveTo>
                  <a:lnTo>
                    <a:pt x="228600" y="43159598"/>
                  </a:lnTo>
                  <a:lnTo>
                    <a:pt x="228600" y="228600"/>
                  </a:lnTo>
                  <a:lnTo>
                    <a:pt x="75593922" y="228600"/>
                  </a:lnTo>
                  <a:lnTo>
                    <a:pt x="75593922" y="43159598"/>
                  </a:lnTo>
                  <a:close/>
                </a:path>
              </a:pathLst>
            </a:custGeom>
            <a:solidFill>
              <a:srgbClr val="01949A"/>
            </a:solidFill>
          </p:spPr>
        </p:sp>
      </p:grpSp>
      <p:sp>
        <p:nvSpPr>
          <p:cNvPr id="7" name="AutoShape 7"/>
          <p:cNvSpPr/>
          <p:nvPr/>
        </p:nvSpPr>
        <p:spPr>
          <a:xfrm>
            <a:off x="15810387" y="-638149"/>
            <a:ext cx="3588833" cy="3122181"/>
          </a:xfrm>
          <a:prstGeom prst="rect">
            <a:avLst/>
          </a:prstGeom>
          <a:solidFill>
            <a:srgbClr val="CD0046"/>
          </a:solidFill>
        </p:spPr>
      </p:sp>
      <p:sp>
        <p:nvSpPr>
          <p:cNvPr id="8" name="AutoShape 8"/>
          <p:cNvSpPr/>
          <p:nvPr/>
        </p:nvSpPr>
        <p:spPr>
          <a:xfrm>
            <a:off x="10426719" y="8037817"/>
            <a:ext cx="2321034" cy="3049736"/>
          </a:xfrm>
          <a:prstGeom prst="rect">
            <a:avLst/>
          </a:prstGeom>
          <a:solidFill>
            <a:srgbClr val="01949A"/>
          </a:solidFill>
        </p:spPr>
      </p:sp>
      <p:sp>
        <p:nvSpPr>
          <p:cNvPr id="9" name="TextBox 9"/>
          <p:cNvSpPr txBox="1"/>
          <p:nvPr/>
        </p:nvSpPr>
        <p:spPr>
          <a:xfrm>
            <a:off x="1028700" y="1617790"/>
            <a:ext cx="8710218" cy="1804035"/>
          </a:xfrm>
          <a:prstGeom prst="rect">
            <a:avLst/>
          </a:prstGeom>
        </p:spPr>
        <p:txBody>
          <a:bodyPr lIns="0" tIns="0" rIns="0" bIns="0" rtlCol="0" anchor="t">
            <a:spAutoFit/>
          </a:bodyPr>
          <a:lstStyle/>
          <a:p>
            <a:pPr>
              <a:lnSpc>
                <a:spcPts val="7080"/>
              </a:lnSpc>
            </a:pPr>
            <a:r>
              <a:rPr lang="en-US" sz="6000" spc="348">
                <a:solidFill>
                  <a:srgbClr val="01949A"/>
                </a:solidFill>
                <a:latin typeface="Raleway Bold Italics"/>
              </a:rPr>
              <a:t>TIPOS BÁSICOS DE </a:t>
            </a:r>
          </a:p>
          <a:p>
            <a:pPr>
              <a:lnSpc>
                <a:spcPts val="7080"/>
              </a:lnSpc>
            </a:pPr>
            <a:r>
              <a:rPr lang="en-US" sz="6000" spc="348">
                <a:solidFill>
                  <a:srgbClr val="01949A"/>
                </a:solidFill>
                <a:latin typeface="Raleway Bold Italics"/>
              </a:rPr>
              <a:t>ANÁLISIS</a:t>
            </a:r>
          </a:p>
        </p:txBody>
      </p:sp>
      <p:sp>
        <p:nvSpPr>
          <p:cNvPr id="10" name="TextBox 10"/>
          <p:cNvSpPr txBox="1"/>
          <p:nvPr/>
        </p:nvSpPr>
        <p:spPr>
          <a:xfrm>
            <a:off x="1028700" y="3921011"/>
            <a:ext cx="8203101" cy="640112"/>
          </a:xfrm>
          <a:prstGeom prst="rect">
            <a:avLst/>
          </a:prstGeom>
        </p:spPr>
        <p:txBody>
          <a:bodyPr lIns="0" tIns="0" rIns="0" bIns="0" rtlCol="0" anchor="t">
            <a:spAutoFit/>
          </a:bodyPr>
          <a:lstStyle/>
          <a:p>
            <a:pPr>
              <a:lnSpc>
                <a:spcPts val="5376"/>
              </a:lnSpc>
            </a:pPr>
            <a:r>
              <a:rPr lang="en-US" sz="3200" spc="288">
                <a:solidFill>
                  <a:srgbClr val="000000"/>
                </a:solidFill>
                <a:latin typeface="Raleway Italics"/>
              </a:rPr>
              <a:t>Centroid Based Clustering</a:t>
            </a:r>
          </a:p>
        </p:txBody>
      </p:sp>
      <p:sp>
        <p:nvSpPr>
          <p:cNvPr id="11" name="TextBox 11"/>
          <p:cNvSpPr txBox="1"/>
          <p:nvPr/>
        </p:nvSpPr>
        <p:spPr>
          <a:xfrm>
            <a:off x="1028700" y="5634823"/>
            <a:ext cx="8203101" cy="640112"/>
          </a:xfrm>
          <a:prstGeom prst="rect">
            <a:avLst/>
          </a:prstGeom>
        </p:spPr>
        <p:txBody>
          <a:bodyPr lIns="0" tIns="0" rIns="0" bIns="0" rtlCol="0" anchor="t">
            <a:spAutoFit/>
          </a:bodyPr>
          <a:lstStyle/>
          <a:p>
            <a:pPr>
              <a:lnSpc>
                <a:spcPts val="5376"/>
              </a:lnSpc>
            </a:pPr>
            <a:r>
              <a:rPr lang="en-US" sz="3200" spc="288">
                <a:solidFill>
                  <a:srgbClr val="000000"/>
                </a:solidFill>
                <a:latin typeface="Raleway Italics"/>
              </a:rPr>
              <a:t>Connectivity Based Clustering</a:t>
            </a:r>
          </a:p>
        </p:txBody>
      </p:sp>
      <p:sp>
        <p:nvSpPr>
          <p:cNvPr id="12" name="TextBox 12"/>
          <p:cNvSpPr txBox="1"/>
          <p:nvPr/>
        </p:nvSpPr>
        <p:spPr>
          <a:xfrm>
            <a:off x="1028700" y="7351400"/>
            <a:ext cx="8203101" cy="640112"/>
          </a:xfrm>
          <a:prstGeom prst="rect">
            <a:avLst/>
          </a:prstGeom>
        </p:spPr>
        <p:txBody>
          <a:bodyPr lIns="0" tIns="0" rIns="0" bIns="0" rtlCol="0" anchor="t">
            <a:spAutoFit/>
          </a:bodyPr>
          <a:lstStyle/>
          <a:p>
            <a:pPr>
              <a:lnSpc>
                <a:spcPts val="5376"/>
              </a:lnSpc>
            </a:pPr>
            <a:r>
              <a:rPr lang="en-US" sz="3200" spc="288">
                <a:solidFill>
                  <a:srgbClr val="000000"/>
                </a:solidFill>
                <a:latin typeface="Raleway Italics"/>
              </a:rPr>
              <a:t>Distribution Based Clustering</a:t>
            </a:r>
          </a:p>
        </p:txBody>
      </p:sp>
      <p:sp>
        <p:nvSpPr>
          <p:cNvPr id="13" name="TextBox 13"/>
          <p:cNvSpPr txBox="1"/>
          <p:nvPr/>
        </p:nvSpPr>
        <p:spPr>
          <a:xfrm>
            <a:off x="1028700" y="9105900"/>
            <a:ext cx="8203101" cy="640112"/>
          </a:xfrm>
          <a:prstGeom prst="rect">
            <a:avLst/>
          </a:prstGeom>
        </p:spPr>
        <p:txBody>
          <a:bodyPr lIns="0" tIns="0" rIns="0" bIns="0" rtlCol="0" anchor="t">
            <a:spAutoFit/>
          </a:bodyPr>
          <a:lstStyle/>
          <a:p>
            <a:pPr>
              <a:lnSpc>
                <a:spcPts val="5376"/>
              </a:lnSpc>
            </a:pPr>
            <a:r>
              <a:rPr lang="en-US" sz="3200" spc="288">
                <a:solidFill>
                  <a:srgbClr val="000000"/>
                </a:solidFill>
                <a:latin typeface="Raleway Italics"/>
              </a:rPr>
              <a:t>Density Based Clustering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755831" y="-1464854"/>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711194" y="1028700"/>
            <a:ext cx="15081082" cy="10324703"/>
            <a:chOff x="0" y="0"/>
            <a:chExt cx="61017743" cy="41773533"/>
          </a:xfrm>
        </p:grpSpPr>
        <p:sp>
          <p:nvSpPr>
            <p:cNvPr id="5" name="Freeform 5"/>
            <p:cNvSpPr/>
            <p:nvPr/>
          </p:nvSpPr>
          <p:spPr>
            <a:xfrm>
              <a:off x="0" y="0"/>
              <a:ext cx="61017745" cy="41773534"/>
            </a:xfrm>
            <a:custGeom>
              <a:avLst/>
              <a:gdLst/>
              <a:ahLst/>
              <a:cxnLst/>
              <a:rect l="l" t="t" r="r" b="b"/>
              <a:pathLst>
                <a:path w="61017745" h="41773534">
                  <a:moveTo>
                    <a:pt x="60791682" y="0"/>
                  </a:moveTo>
                  <a:lnTo>
                    <a:pt x="0" y="0"/>
                  </a:lnTo>
                  <a:lnTo>
                    <a:pt x="0" y="41773534"/>
                  </a:lnTo>
                  <a:lnTo>
                    <a:pt x="61017745" y="41773534"/>
                  </a:lnTo>
                  <a:lnTo>
                    <a:pt x="61017745" y="0"/>
                  </a:lnTo>
                  <a:lnTo>
                    <a:pt x="60791682" y="0"/>
                  </a:lnTo>
                  <a:close/>
                  <a:moveTo>
                    <a:pt x="60791682" y="41547473"/>
                  </a:moveTo>
                  <a:lnTo>
                    <a:pt x="228600" y="41547473"/>
                  </a:lnTo>
                  <a:lnTo>
                    <a:pt x="228600" y="228600"/>
                  </a:lnTo>
                  <a:lnTo>
                    <a:pt x="60791682" y="228600"/>
                  </a:lnTo>
                  <a:lnTo>
                    <a:pt x="60791682" y="41547473"/>
                  </a:lnTo>
                  <a:close/>
                </a:path>
              </a:pathLst>
            </a:custGeom>
            <a:solidFill>
              <a:srgbClr val="01949A"/>
            </a:solidFill>
          </p:spPr>
        </p:sp>
      </p:grpSp>
      <p:sp>
        <p:nvSpPr>
          <p:cNvPr id="6" name="AutoShape 6"/>
          <p:cNvSpPr/>
          <p:nvPr/>
        </p:nvSpPr>
        <p:spPr>
          <a:xfrm>
            <a:off x="16459624" y="-1014239"/>
            <a:ext cx="2465926" cy="5657779"/>
          </a:xfrm>
          <a:prstGeom prst="rect">
            <a:avLst/>
          </a:prstGeom>
          <a:solidFill>
            <a:srgbClr val="CD0046"/>
          </a:solidFill>
        </p:spPr>
      </p:sp>
      <p:sp>
        <p:nvSpPr>
          <p:cNvPr id="7" name="AutoShape 7"/>
          <p:cNvSpPr/>
          <p:nvPr/>
        </p:nvSpPr>
        <p:spPr>
          <a:xfrm>
            <a:off x="-941794" y="7868993"/>
            <a:ext cx="5291306" cy="3484410"/>
          </a:xfrm>
          <a:prstGeom prst="rect">
            <a:avLst/>
          </a:prstGeom>
          <a:solidFill>
            <a:srgbClr val="01949A"/>
          </a:solidFill>
        </p:spPr>
      </p:sp>
      <p:pic>
        <p:nvPicPr>
          <p:cNvPr id="8" name="Picture 8"/>
          <p:cNvPicPr>
            <a:picLocks noChangeAspect="1"/>
          </p:cNvPicPr>
          <p:nvPr/>
        </p:nvPicPr>
        <p:blipFill>
          <a:blip r:embed="rId2"/>
          <a:srcRect t="15707" r="48752"/>
          <a:stretch>
            <a:fillRect/>
          </a:stretch>
        </p:blipFill>
        <p:spPr>
          <a:xfrm>
            <a:off x="1737253" y="3455894"/>
            <a:ext cx="5224520" cy="4043957"/>
          </a:xfrm>
          <a:prstGeom prst="rect">
            <a:avLst/>
          </a:prstGeom>
        </p:spPr>
      </p:pic>
      <p:sp>
        <p:nvSpPr>
          <p:cNvPr id="9" name="TextBox 9"/>
          <p:cNvSpPr txBox="1"/>
          <p:nvPr/>
        </p:nvSpPr>
        <p:spPr>
          <a:xfrm>
            <a:off x="1703860" y="1810285"/>
            <a:ext cx="13272345" cy="830580"/>
          </a:xfrm>
          <a:prstGeom prst="rect">
            <a:avLst/>
          </a:prstGeom>
        </p:spPr>
        <p:txBody>
          <a:bodyPr lIns="0" tIns="0" rIns="0" bIns="0" rtlCol="0" anchor="t">
            <a:spAutoFit/>
          </a:bodyPr>
          <a:lstStyle/>
          <a:p>
            <a:pPr algn="ctr">
              <a:lnSpc>
                <a:spcPts val="6434"/>
              </a:lnSpc>
            </a:pPr>
            <a:r>
              <a:rPr lang="en-US" sz="5500" spc="495">
                <a:solidFill>
                  <a:srgbClr val="01949A"/>
                </a:solidFill>
                <a:latin typeface="Raleway Bold"/>
              </a:rPr>
              <a:t>CENTROID BASED CLUSTERING</a:t>
            </a:r>
          </a:p>
        </p:txBody>
      </p:sp>
      <p:sp>
        <p:nvSpPr>
          <p:cNvPr id="10" name="TextBox 10"/>
          <p:cNvSpPr txBox="1"/>
          <p:nvPr/>
        </p:nvSpPr>
        <p:spPr>
          <a:xfrm>
            <a:off x="7748169" y="3141569"/>
            <a:ext cx="7228035" cy="5443855"/>
          </a:xfrm>
          <a:prstGeom prst="rect">
            <a:avLst/>
          </a:prstGeom>
        </p:spPr>
        <p:txBody>
          <a:bodyPr lIns="0" tIns="0" rIns="0" bIns="0" rtlCol="0" anchor="t">
            <a:spAutoFit/>
          </a:bodyPr>
          <a:lstStyle/>
          <a:p>
            <a:pPr algn="just">
              <a:lnSpc>
                <a:spcPts val="3919"/>
              </a:lnSpc>
            </a:pPr>
            <a:r>
              <a:rPr lang="en-US" sz="2800" spc="196">
                <a:solidFill>
                  <a:srgbClr val="000000"/>
                </a:solidFill>
                <a:latin typeface="Raleway"/>
              </a:rPr>
              <a:t>Cada cluster es representado por un </a:t>
            </a:r>
            <a:r>
              <a:rPr lang="en-US" sz="2800" spc="196">
                <a:solidFill>
                  <a:srgbClr val="000000"/>
                </a:solidFill>
                <a:latin typeface="Raleway Bold"/>
              </a:rPr>
              <a:t>centroide</a:t>
            </a:r>
            <a:r>
              <a:rPr lang="en-US" sz="2800" spc="196">
                <a:solidFill>
                  <a:srgbClr val="000000"/>
                </a:solidFill>
                <a:latin typeface="Raleway"/>
              </a:rPr>
              <a:t>.</a:t>
            </a:r>
          </a:p>
          <a:p>
            <a:pPr algn="just">
              <a:lnSpc>
                <a:spcPts val="3919"/>
              </a:lnSpc>
            </a:pPr>
            <a:endParaRPr lang="en-US" sz="2800" spc="196">
              <a:solidFill>
                <a:srgbClr val="000000"/>
              </a:solidFill>
              <a:latin typeface="Raleway"/>
            </a:endParaRPr>
          </a:p>
          <a:p>
            <a:pPr algn="just">
              <a:lnSpc>
                <a:spcPts val="3919"/>
              </a:lnSpc>
            </a:pPr>
            <a:r>
              <a:rPr lang="en-US" sz="2800" spc="196">
                <a:solidFill>
                  <a:srgbClr val="000000"/>
                </a:solidFill>
                <a:latin typeface="Raleway"/>
              </a:rPr>
              <a:t>Los clusters se construyen basados en la </a:t>
            </a:r>
            <a:r>
              <a:rPr lang="en-US" sz="2800" spc="196">
                <a:solidFill>
                  <a:srgbClr val="000000"/>
                </a:solidFill>
                <a:latin typeface="Raleway Bold"/>
              </a:rPr>
              <a:t>distancia </a:t>
            </a:r>
            <a:r>
              <a:rPr lang="en-US" sz="2800" spc="196">
                <a:solidFill>
                  <a:srgbClr val="000000"/>
                </a:solidFill>
                <a:latin typeface="Raleway"/>
              </a:rPr>
              <a:t>de punto de los datos hasta el centroide. Se realizan varias iteraciones hasta llegar al mejor resultado. </a:t>
            </a:r>
          </a:p>
          <a:p>
            <a:pPr algn="just">
              <a:lnSpc>
                <a:spcPts val="3919"/>
              </a:lnSpc>
            </a:pPr>
            <a:endParaRPr lang="en-US" sz="2800" spc="196">
              <a:solidFill>
                <a:srgbClr val="000000"/>
              </a:solidFill>
              <a:latin typeface="Raleway"/>
            </a:endParaRPr>
          </a:p>
          <a:p>
            <a:pPr algn="just">
              <a:lnSpc>
                <a:spcPts val="3919"/>
              </a:lnSpc>
            </a:pPr>
            <a:r>
              <a:rPr lang="en-US" sz="2800" spc="196">
                <a:solidFill>
                  <a:srgbClr val="000000"/>
                </a:solidFill>
                <a:latin typeface="Raleway"/>
              </a:rPr>
              <a:t>El algoritmo más usado de este tipo es el de </a:t>
            </a:r>
            <a:r>
              <a:rPr lang="en-US" sz="2800" spc="196">
                <a:solidFill>
                  <a:srgbClr val="000000"/>
                </a:solidFill>
                <a:latin typeface="Raleway Bold"/>
              </a:rPr>
              <a:t>K-medias.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755831" y="-1464854"/>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711194" y="1028700"/>
            <a:ext cx="15081082" cy="10324703"/>
            <a:chOff x="0" y="0"/>
            <a:chExt cx="61017743" cy="41773533"/>
          </a:xfrm>
        </p:grpSpPr>
        <p:sp>
          <p:nvSpPr>
            <p:cNvPr id="5" name="Freeform 5"/>
            <p:cNvSpPr/>
            <p:nvPr/>
          </p:nvSpPr>
          <p:spPr>
            <a:xfrm>
              <a:off x="0" y="0"/>
              <a:ext cx="61017745" cy="41773534"/>
            </a:xfrm>
            <a:custGeom>
              <a:avLst/>
              <a:gdLst/>
              <a:ahLst/>
              <a:cxnLst/>
              <a:rect l="l" t="t" r="r" b="b"/>
              <a:pathLst>
                <a:path w="61017745" h="41773534">
                  <a:moveTo>
                    <a:pt x="60791682" y="0"/>
                  </a:moveTo>
                  <a:lnTo>
                    <a:pt x="0" y="0"/>
                  </a:lnTo>
                  <a:lnTo>
                    <a:pt x="0" y="41773534"/>
                  </a:lnTo>
                  <a:lnTo>
                    <a:pt x="61017745" y="41773534"/>
                  </a:lnTo>
                  <a:lnTo>
                    <a:pt x="61017745" y="0"/>
                  </a:lnTo>
                  <a:lnTo>
                    <a:pt x="60791682" y="0"/>
                  </a:lnTo>
                  <a:close/>
                  <a:moveTo>
                    <a:pt x="60791682" y="41547473"/>
                  </a:moveTo>
                  <a:lnTo>
                    <a:pt x="228600" y="41547473"/>
                  </a:lnTo>
                  <a:lnTo>
                    <a:pt x="228600" y="228600"/>
                  </a:lnTo>
                  <a:lnTo>
                    <a:pt x="60791682" y="228600"/>
                  </a:lnTo>
                  <a:lnTo>
                    <a:pt x="60791682" y="41547473"/>
                  </a:lnTo>
                  <a:close/>
                </a:path>
              </a:pathLst>
            </a:custGeom>
            <a:solidFill>
              <a:srgbClr val="01949A"/>
            </a:solidFill>
          </p:spPr>
        </p:sp>
      </p:grpSp>
      <p:sp>
        <p:nvSpPr>
          <p:cNvPr id="6" name="AutoShape 6"/>
          <p:cNvSpPr/>
          <p:nvPr/>
        </p:nvSpPr>
        <p:spPr>
          <a:xfrm>
            <a:off x="16459624" y="-1014239"/>
            <a:ext cx="2465926" cy="5657779"/>
          </a:xfrm>
          <a:prstGeom prst="rect">
            <a:avLst/>
          </a:prstGeom>
          <a:solidFill>
            <a:srgbClr val="CD0046"/>
          </a:solidFill>
        </p:spPr>
      </p:sp>
      <p:sp>
        <p:nvSpPr>
          <p:cNvPr id="7" name="AutoShape 7"/>
          <p:cNvSpPr/>
          <p:nvPr/>
        </p:nvSpPr>
        <p:spPr>
          <a:xfrm>
            <a:off x="-941794" y="7868993"/>
            <a:ext cx="5291306" cy="3484410"/>
          </a:xfrm>
          <a:prstGeom prst="rect">
            <a:avLst/>
          </a:prstGeom>
          <a:solidFill>
            <a:srgbClr val="01949A"/>
          </a:solidFill>
        </p:spPr>
      </p:sp>
      <p:pic>
        <p:nvPicPr>
          <p:cNvPr id="8" name="Picture 8"/>
          <p:cNvPicPr>
            <a:picLocks noChangeAspect="1"/>
          </p:cNvPicPr>
          <p:nvPr/>
        </p:nvPicPr>
        <p:blipFill>
          <a:blip r:embed="rId2"/>
          <a:srcRect r="4638" b="14767"/>
          <a:stretch>
            <a:fillRect/>
          </a:stretch>
        </p:blipFill>
        <p:spPr>
          <a:xfrm>
            <a:off x="10273274" y="3896723"/>
            <a:ext cx="5022669" cy="3622282"/>
          </a:xfrm>
          <a:prstGeom prst="rect">
            <a:avLst/>
          </a:prstGeom>
        </p:spPr>
      </p:pic>
      <p:sp>
        <p:nvSpPr>
          <p:cNvPr id="9" name="TextBox 9"/>
          <p:cNvSpPr txBox="1"/>
          <p:nvPr/>
        </p:nvSpPr>
        <p:spPr>
          <a:xfrm>
            <a:off x="1207527" y="1814650"/>
            <a:ext cx="14088416" cy="830580"/>
          </a:xfrm>
          <a:prstGeom prst="rect">
            <a:avLst/>
          </a:prstGeom>
        </p:spPr>
        <p:txBody>
          <a:bodyPr lIns="0" tIns="0" rIns="0" bIns="0" rtlCol="0" anchor="t">
            <a:spAutoFit/>
          </a:bodyPr>
          <a:lstStyle/>
          <a:p>
            <a:pPr algn="ctr">
              <a:lnSpc>
                <a:spcPts val="6434"/>
              </a:lnSpc>
            </a:pPr>
            <a:r>
              <a:rPr lang="en-US" sz="5500" spc="495">
                <a:solidFill>
                  <a:srgbClr val="01949A"/>
                </a:solidFill>
                <a:latin typeface="Raleway Bold"/>
              </a:rPr>
              <a:t>CONNECTIVITY BASED CLUSTERING</a:t>
            </a:r>
          </a:p>
        </p:txBody>
      </p:sp>
      <p:sp>
        <p:nvSpPr>
          <p:cNvPr id="10" name="TextBox 10"/>
          <p:cNvSpPr txBox="1"/>
          <p:nvPr/>
        </p:nvSpPr>
        <p:spPr>
          <a:xfrm>
            <a:off x="1408667" y="2995053"/>
            <a:ext cx="7361786" cy="4948555"/>
          </a:xfrm>
          <a:prstGeom prst="rect">
            <a:avLst/>
          </a:prstGeom>
        </p:spPr>
        <p:txBody>
          <a:bodyPr lIns="0" tIns="0" rIns="0" bIns="0" rtlCol="0" anchor="t">
            <a:spAutoFit/>
          </a:bodyPr>
          <a:lstStyle/>
          <a:p>
            <a:pPr algn="just">
              <a:lnSpc>
                <a:spcPts val="3919"/>
              </a:lnSpc>
            </a:pPr>
            <a:r>
              <a:rPr lang="en-US" sz="2799" spc="195" dirty="0">
                <a:solidFill>
                  <a:srgbClr val="000000"/>
                </a:solidFill>
                <a:latin typeface="Raleway"/>
              </a:rPr>
              <a:t>Los clusters se </a:t>
            </a:r>
            <a:r>
              <a:rPr lang="en-US" sz="2799" spc="195" dirty="0" err="1">
                <a:solidFill>
                  <a:srgbClr val="000000"/>
                </a:solidFill>
                <a:latin typeface="Raleway"/>
              </a:rPr>
              <a:t>definen</a:t>
            </a:r>
            <a:r>
              <a:rPr lang="en-US" sz="2799" spc="195" dirty="0">
                <a:solidFill>
                  <a:srgbClr val="000000"/>
                </a:solidFill>
                <a:latin typeface="Raleway"/>
              </a:rPr>
              <a:t> </a:t>
            </a:r>
            <a:r>
              <a:rPr lang="en-US" sz="2799" spc="195" dirty="0" err="1">
                <a:solidFill>
                  <a:srgbClr val="000000"/>
                </a:solidFill>
                <a:latin typeface="Raleway"/>
              </a:rPr>
              <a:t>agrupando</a:t>
            </a:r>
            <a:r>
              <a:rPr lang="en-US" sz="2799" spc="195" dirty="0">
                <a:solidFill>
                  <a:srgbClr val="000000"/>
                </a:solidFill>
                <a:latin typeface="Raleway"/>
              </a:rPr>
              <a:t> a los </a:t>
            </a:r>
            <a:r>
              <a:rPr lang="en-US" sz="2799" spc="195" dirty="0" err="1">
                <a:solidFill>
                  <a:srgbClr val="000000"/>
                </a:solidFill>
                <a:latin typeface="Raleway"/>
              </a:rPr>
              <a:t>datos</a:t>
            </a:r>
            <a:r>
              <a:rPr lang="en-US" sz="2799" spc="195" dirty="0">
                <a:solidFill>
                  <a:srgbClr val="000000"/>
                </a:solidFill>
                <a:latin typeface="Raleway"/>
              </a:rPr>
              <a:t> </a:t>
            </a:r>
            <a:r>
              <a:rPr lang="en-US" sz="2799" spc="195" dirty="0" err="1">
                <a:solidFill>
                  <a:srgbClr val="000000"/>
                </a:solidFill>
                <a:latin typeface="Raleway"/>
              </a:rPr>
              <a:t>más</a:t>
            </a:r>
            <a:r>
              <a:rPr lang="en-US" sz="2799" spc="195" dirty="0">
                <a:solidFill>
                  <a:srgbClr val="000000"/>
                </a:solidFill>
                <a:latin typeface="Raleway"/>
              </a:rPr>
              <a:t> </a:t>
            </a:r>
            <a:r>
              <a:rPr lang="en-US" sz="2799" spc="195" dirty="0" err="1">
                <a:solidFill>
                  <a:srgbClr val="000000"/>
                </a:solidFill>
                <a:latin typeface="Raleway"/>
              </a:rPr>
              <a:t>similares</a:t>
            </a:r>
            <a:r>
              <a:rPr lang="en-US" sz="2799" spc="195" dirty="0">
                <a:solidFill>
                  <a:srgbClr val="000000"/>
                </a:solidFill>
                <a:latin typeface="Raleway"/>
              </a:rPr>
              <a:t> o </a:t>
            </a:r>
            <a:r>
              <a:rPr lang="en-US" sz="2799" spc="195" dirty="0" err="1">
                <a:solidFill>
                  <a:srgbClr val="000000"/>
                </a:solidFill>
                <a:latin typeface="Raleway"/>
              </a:rPr>
              <a:t>cercanos</a:t>
            </a:r>
            <a:r>
              <a:rPr lang="en-US" sz="2799" spc="195" dirty="0">
                <a:solidFill>
                  <a:srgbClr val="000000"/>
                </a:solidFill>
                <a:latin typeface="Raleway"/>
              </a:rPr>
              <a:t> (los puntos </a:t>
            </a:r>
            <a:r>
              <a:rPr lang="en-US" sz="2799" spc="195" dirty="0" err="1">
                <a:solidFill>
                  <a:srgbClr val="000000"/>
                </a:solidFill>
                <a:latin typeface="Raleway"/>
              </a:rPr>
              <a:t>más</a:t>
            </a:r>
            <a:r>
              <a:rPr lang="en-US" sz="2799" spc="195" dirty="0">
                <a:solidFill>
                  <a:srgbClr val="000000"/>
                </a:solidFill>
                <a:latin typeface="Raleway"/>
              </a:rPr>
              <a:t> </a:t>
            </a:r>
            <a:r>
              <a:rPr lang="en-US" sz="2799" spc="195" dirty="0" err="1">
                <a:solidFill>
                  <a:srgbClr val="000000"/>
                </a:solidFill>
                <a:latin typeface="Raleway"/>
              </a:rPr>
              <a:t>cercanos</a:t>
            </a:r>
            <a:r>
              <a:rPr lang="en-US" sz="2799" spc="195" dirty="0">
                <a:solidFill>
                  <a:srgbClr val="000000"/>
                </a:solidFill>
                <a:latin typeface="Raleway"/>
              </a:rPr>
              <a:t> </a:t>
            </a:r>
            <a:r>
              <a:rPr lang="en-US" sz="2799" spc="195" dirty="0" err="1">
                <a:solidFill>
                  <a:srgbClr val="000000"/>
                </a:solidFill>
                <a:latin typeface="Raleway"/>
              </a:rPr>
              <a:t>están</a:t>
            </a:r>
            <a:r>
              <a:rPr lang="en-US" sz="2799" spc="195" dirty="0">
                <a:solidFill>
                  <a:srgbClr val="000000"/>
                </a:solidFill>
                <a:latin typeface="Raleway"/>
              </a:rPr>
              <a:t> </a:t>
            </a:r>
            <a:r>
              <a:rPr lang="en-US" sz="2799" spc="195" dirty="0" err="1">
                <a:solidFill>
                  <a:srgbClr val="000000"/>
                </a:solidFill>
                <a:latin typeface="Raleway"/>
              </a:rPr>
              <a:t>más</a:t>
            </a:r>
            <a:r>
              <a:rPr lang="en-US" sz="2799" spc="195" dirty="0">
                <a:solidFill>
                  <a:srgbClr val="000000"/>
                </a:solidFill>
                <a:latin typeface="Raleway"/>
              </a:rPr>
              <a:t> </a:t>
            </a:r>
            <a:r>
              <a:rPr lang="en-US" sz="2799" spc="195" dirty="0" err="1">
                <a:solidFill>
                  <a:srgbClr val="000000"/>
                </a:solidFill>
                <a:latin typeface="Raleway"/>
              </a:rPr>
              <a:t>relacionados</a:t>
            </a:r>
            <a:r>
              <a:rPr lang="en-US" sz="2799" spc="195" dirty="0">
                <a:solidFill>
                  <a:srgbClr val="000000"/>
                </a:solidFill>
                <a:latin typeface="Raleway"/>
              </a:rPr>
              <a:t> que </a:t>
            </a:r>
            <a:r>
              <a:rPr lang="en-US" sz="2799" spc="195" dirty="0" err="1">
                <a:solidFill>
                  <a:srgbClr val="000000"/>
                </a:solidFill>
                <a:latin typeface="Raleway"/>
              </a:rPr>
              <a:t>otros</a:t>
            </a:r>
            <a:r>
              <a:rPr lang="en-US" sz="2799" spc="195" dirty="0">
                <a:solidFill>
                  <a:srgbClr val="000000"/>
                </a:solidFill>
                <a:latin typeface="Raleway"/>
              </a:rPr>
              <a:t> puntos </a:t>
            </a:r>
            <a:r>
              <a:rPr lang="en-US" sz="2799" spc="195" dirty="0" err="1">
                <a:solidFill>
                  <a:srgbClr val="000000"/>
                </a:solidFill>
                <a:latin typeface="Raleway"/>
              </a:rPr>
              <a:t>más</a:t>
            </a:r>
            <a:r>
              <a:rPr lang="en-US" sz="2799" spc="195" dirty="0">
                <a:solidFill>
                  <a:srgbClr val="000000"/>
                </a:solidFill>
                <a:latin typeface="Raleway"/>
              </a:rPr>
              <a:t> </a:t>
            </a:r>
            <a:r>
              <a:rPr lang="en-US" sz="2799" spc="195" dirty="0" err="1">
                <a:solidFill>
                  <a:srgbClr val="000000"/>
                </a:solidFill>
                <a:latin typeface="Raleway"/>
              </a:rPr>
              <a:t>lejanos</a:t>
            </a:r>
            <a:r>
              <a:rPr lang="en-US" sz="2799" spc="195" dirty="0">
                <a:solidFill>
                  <a:srgbClr val="000000"/>
                </a:solidFill>
                <a:latin typeface="Raleway"/>
              </a:rPr>
              <a:t>).</a:t>
            </a:r>
          </a:p>
          <a:p>
            <a:pPr algn="just">
              <a:lnSpc>
                <a:spcPts val="3919"/>
              </a:lnSpc>
            </a:pPr>
            <a:endParaRPr lang="en-US" sz="1200" spc="84" dirty="0">
              <a:solidFill>
                <a:srgbClr val="000000"/>
              </a:solidFill>
              <a:latin typeface="Arimo"/>
            </a:endParaRPr>
          </a:p>
          <a:p>
            <a:pPr algn="just">
              <a:lnSpc>
                <a:spcPts val="3919"/>
              </a:lnSpc>
            </a:pPr>
            <a:r>
              <a:rPr lang="en-US" sz="2799" spc="195" dirty="0">
                <a:solidFill>
                  <a:srgbClr val="000000"/>
                </a:solidFill>
                <a:latin typeface="Raleway"/>
              </a:rPr>
              <a:t>La </a:t>
            </a:r>
            <a:r>
              <a:rPr lang="en-US" sz="2799" spc="195" dirty="0" err="1">
                <a:solidFill>
                  <a:srgbClr val="000000"/>
                </a:solidFill>
                <a:latin typeface="Raleway"/>
              </a:rPr>
              <a:t>característica</a:t>
            </a:r>
            <a:r>
              <a:rPr lang="en-US" sz="2799" spc="195" dirty="0">
                <a:solidFill>
                  <a:srgbClr val="000000"/>
                </a:solidFill>
                <a:latin typeface="Raleway"/>
              </a:rPr>
              <a:t> principal es que un cluster </a:t>
            </a:r>
            <a:r>
              <a:rPr lang="en-US" sz="2799" spc="195" dirty="0" err="1">
                <a:solidFill>
                  <a:srgbClr val="000000"/>
                </a:solidFill>
                <a:latin typeface="Raleway"/>
              </a:rPr>
              <a:t>contiene</a:t>
            </a:r>
            <a:r>
              <a:rPr lang="en-US" sz="2799" spc="195" dirty="0">
                <a:solidFill>
                  <a:srgbClr val="000000"/>
                </a:solidFill>
                <a:latin typeface="Raleway"/>
              </a:rPr>
              <a:t> a </a:t>
            </a:r>
            <a:r>
              <a:rPr lang="en-US" sz="2799" spc="195" dirty="0" err="1">
                <a:solidFill>
                  <a:srgbClr val="000000"/>
                </a:solidFill>
                <a:latin typeface="Raleway"/>
              </a:rPr>
              <a:t>otros</a:t>
            </a:r>
            <a:r>
              <a:rPr lang="en-US" sz="2799" spc="195" dirty="0">
                <a:solidFill>
                  <a:srgbClr val="000000"/>
                </a:solidFill>
                <a:latin typeface="Raleway"/>
              </a:rPr>
              <a:t> clusters (</a:t>
            </a:r>
            <a:r>
              <a:rPr lang="en-US" sz="2799" spc="195" dirty="0" err="1">
                <a:solidFill>
                  <a:srgbClr val="000000"/>
                </a:solidFill>
                <a:latin typeface="Raleway"/>
              </a:rPr>
              <a:t>representan</a:t>
            </a:r>
            <a:r>
              <a:rPr lang="en-US" sz="2799" spc="195" dirty="0">
                <a:solidFill>
                  <a:srgbClr val="000000"/>
                </a:solidFill>
                <a:latin typeface="Raleway"/>
              </a:rPr>
              <a:t> una </a:t>
            </a:r>
            <a:r>
              <a:rPr lang="en-US" sz="2799" spc="195" dirty="0" err="1">
                <a:solidFill>
                  <a:srgbClr val="000000"/>
                </a:solidFill>
                <a:latin typeface="Raleway Bold"/>
              </a:rPr>
              <a:t>jerarquía</a:t>
            </a:r>
            <a:r>
              <a:rPr lang="en-US" sz="2799" spc="195" dirty="0">
                <a:solidFill>
                  <a:srgbClr val="000000"/>
                </a:solidFill>
                <a:latin typeface="Raleway"/>
              </a:rPr>
              <a:t>).</a:t>
            </a:r>
          </a:p>
          <a:p>
            <a:pPr algn="just">
              <a:lnSpc>
                <a:spcPts val="3919"/>
              </a:lnSpc>
            </a:pPr>
            <a:endParaRPr lang="en-US" sz="2799" spc="195" dirty="0">
              <a:solidFill>
                <a:srgbClr val="000000"/>
              </a:solidFill>
              <a:latin typeface="Raleway"/>
            </a:endParaRPr>
          </a:p>
        </p:txBody>
      </p:sp>
      <p:sp>
        <p:nvSpPr>
          <p:cNvPr id="11" name="TextBox 11"/>
          <p:cNvSpPr txBox="1"/>
          <p:nvPr/>
        </p:nvSpPr>
        <p:spPr>
          <a:xfrm>
            <a:off x="4659795" y="6921893"/>
            <a:ext cx="6296444" cy="1976755"/>
          </a:xfrm>
          <a:prstGeom prst="rect">
            <a:avLst/>
          </a:prstGeom>
        </p:spPr>
        <p:txBody>
          <a:bodyPr lIns="0" tIns="0" rIns="0" bIns="0" rtlCol="0" anchor="t">
            <a:spAutoFit/>
          </a:bodyPr>
          <a:lstStyle/>
          <a:p>
            <a:pPr algn="just">
              <a:lnSpc>
                <a:spcPts val="3919"/>
              </a:lnSpc>
            </a:pPr>
            <a:endParaRPr/>
          </a:p>
          <a:p>
            <a:pPr algn="just">
              <a:lnSpc>
                <a:spcPts val="3919"/>
              </a:lnSpc>
            </a:pPr>
            <a:endParaRPr/>
          </a:p>
          <a:p>
            <a:pPr algn="just">
              <a:lnSpc>
                <a:spcPts val="3919"/>
              </a:lnSpc>
            </a:pPr>
            <a:r>
              <a:rPr lang="en-US" sz="2799" spc="195">
                <a:solidFill>
                  <a:srgbClr val="000000"/>
                </a:solidFill>
                <a:latin typeface="Raleway"/>
              </a:rPr>
              <a:t>Un</a:t>
            </a:r>
            <a:r>
              <a:rPr lang="en-US" sz="2800" spc="196">
                <a:solidFill>
                  <a:srgbClr val="000000"/>
                </a:solidFill>
                <a:latin typeface="Raleway"/>
              </a:rPr>
              <a:t> algoritmo usado de este</a:t>
            </a:r>
          </a:p>
          <a:p>
            <a:pPr algn="just">
              <a:lnSpc>
                <a:spcPts val="3919"/>
              </a:lnSpc>
            </a:pPr>
            <a:r>
              <a:rPr lang="en-US" sz="2800" spc="196">
                <a:solidFill>
                  <a:srgbClr val="000000"/>
                </a:solidFill>
                <a:latin typeface="Raleway"/>
              </a:rPr>
              <a:t> tipo es </a:t>
            </a:r>
            <a:r>
              <a:rPr lang="en-US" sz="2800" spc="196">
                <a:solidFill>
                  <a:srgbClr val="000000"/>
                </a:solidFill>
                <a:latin typeface="Raleway Bold"/>
              </a:rPr>
              <a:t>Hierarchical clustering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755831" y="-1464854"/>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711194" y="1028700"/>
            <a:ext cx="15081082" cy="10324703"/>
            <a:chOff x="0" y="0"/>
            <a:chExt cx="61017743" cy="41773533"/>
          </a:xfrm>
        </p:grpSpPr>
        <p:sp>
          <p:nvSpPr>
            <p:cNvPr id="5" name="Freeform 5"/>
            <p:cNvSpPr/>
            <p:nvPr/>
          </p:nvSpPr>
          <p:spPr>
            <a:xfrm>
              <a:off x="0" y="0"/>
              <a:ext cx="61017745" cy="41773534"/>
            </a:xfrm>
            <a:custGeom>
              <a:avLst/>
              <a:gdLst/>
              <a:ahLst/>
              <a:cxnLst/>
              <a:rect l="l" t="t" r="r" b="b"/>
              <a:pathLst>
                <a:path w="61017745" h="41773534">
                  <a:moveTo>
                    <a:pt x="60791682" y="0"/>
                  </a:moveTo>
                  <a:lnTo>
                    <a:pt x="0" y="0"/>
                  </a:lnTo>
                  <a:lnTo>
                    <a:pt x="0" y="41773534"/>
                  </a:lnTo>
                  <a:lnTo>
                    <a:pt x="61017745" y="41773534"/>
                  </a:lnTo>
                  <a:lnTo>
                    <a:pt x="61017745" y="0"/>
                  </a:lnTo>
                  <a:lnTo>
                    <a:pt x="60791682" y="0"/>
                  </a:lnTo>
                  <a:close/>
                  <a:moveTo>
                    <a:pt x="60791682" y="41547473"/>
                  </a:moveTo>
                  <a:lnTo>
                    <a:pt x="228600" y="41547473"/>
                  </a:lnTo>
                  <a:lnTo>
                    <a:pt x="228600" y="228600"/>
                  </a:lnTo>
                  <a:lnTo>
                    <a:pt x="60791682" y="228600"/>
                  </a:lnTo>
                  <a:lnTo>
                    <a:pt x="60791682" y="41547473"/>
                  </a:lnTo>
                  <a:close/>
                </a:path>
              </a:pathLst>
            </a:custGeom>
            <a:solidFill>
              <a:srgbClr val="01949A"/>
            </a:solidFill>
          </p:spPr>
        </p:sp>
      </p:grpSp>
      <p:sp>
        <p:nvSpPr>
          <p:cNvPr id="6" name="AutoShape 6"/>
          <p:cNvSpPr/>
          <p:nvPr/>
        </p:nvSpPr>
        <p:spPr>
          <a:xfrm>
            <a:off x="16459624" y="-1014239"/>
            <a:ext cx="2465926" cy="5657779"/>
          </a:xfrm>
          <a:prstGeom prst="rect">
            <a:avLst/>
          </a:prstGeom>
          <a:solidFill>
            <a:srgbClr val="CD0046"/>
          </a:solidFill>
        </p:spPr>
      </p:sp>
      <p:sp>
        <p:nvSpPr>
          <p:cNvPr id="7" name="AutoShape 7"/>
          <p:cNvSpPr/>
          <p:nvPr/>
        </p:nvSpPr>
        <p:spPr>
          <a:xfrm>
            <a:off x="-941794" y="7868993"/>
            <a:ext cx="5291306" cy="3484410"/>
          </a:xfrm>
          <a:prstGeom prst="rect">
            <a:avLst/>
          </a:prstGeom>
          <a:solidFill>
            <a:srgbClr val="01949A"/>
          </a:solidFill>
        </p:spPr>
      </p:sp>
      <p:pic>
        <p:nvPicPr>
          <p:cNvPr id="8" name="Picture 8"/>
          <p:cNvPicPr>
            <a:picLocks noChangeAspect="1"/>
          </p:cNvPicPr>
          <p:nvPr/>
        </p:nvPicPr>
        <p:blipFill>
          <a:blip r:embed="rId2"/>
          <a:srcRect/>
          <a:stretch>
            <a:fillRect/>
          </a:stretch>
        </p:blipFill>
        <p:spPr>
          <a:xfrm>
            <a:off x="10739425" y="4209852"/>
            <a:ext cx="4932784" cy="3962400"/>
          </a:xfrm>
          <a:prstGeom prst="rect">
            <a:avLst/>
          </a:prstGeom>
        </p:spPr>
      </p:pic>
      <p:sp>
        <p:nvSpPr>
          <p:cNvPr id="9" name="TextBox 9"/>
          <p:cNvSpPr txBox="1"/>
          <p:nvPr/>
        </p:nvSpPr>
        <p:spPr>
          <a:xfrm>
            <a:off x="1207527" y="1814650"/>
            <a:ext cx="14088416" cy="830580"/>
          </a:xfrm>
          <a:prstGeom prst="rect">
            <a:avLst/>
          </a:prstGeom>
        </p:spPr>
        <p:txBody>
          <a:bodyPr lIns="0" tIns="0" rIns="0" bIns="0" rtlCol="0" anchor="t">
            <a:spAutoFit/>
          </a:bodyPr>
          <a:lstStyle/>
          <a:p>
            <a:pPr algn="ctr">
              <a:lnSpc>
                <a:spcPts val="6434"/>
              </a:lnSpc>
            </a:pPr>
            <a:r>
              <a:rPr lang="en-US" sz="5500" spc="495">
                <a:solidFill>
                  <a:srgbClr val="01949A"/>
                </a:solidFill>
                <a:latin typeface="Raleway Bold"/>
              </a:rPr>
              <a:t>DISTRIBUTION BASED CLUSTERING</a:t>
            </a:r>
          </a:p>
        </p:txBody>
      </p:sp>
      <p:sp>
        <p:nvSpPr>
          <p:cNvPr id="10" name="TextBox 10"/>
          <p:cNvSpPr txBox="1"/>
          <p:nvPr/>
        </p:nvSpPr>
        <p:spPr>
          <a:xfrm>
            <a:off x="1207527" y="3131185"/>
            <a:ext cx="7259019" cy="3957955"/>
          </a:xfrm>
          <a:prstGeom prst="rect">
            <a:avLst/>
          </a:prstGeom>
        </p:spPr>
        <p:txBody>
          <a:bodyPr lIns="0" tIns="0" rIns="0" bIns="0" rtlCol="0" anchor="t">
            <a:spAutoFit/>
          </a:bodyPr>
          <a:lstStyle/>
          <a:p>
            <a:pPr marL="0" lvl="0" indent="0" algn="just">
              <a:lnSpc>
                <a:spcPts val="3919"/>
              </a:lnSpc>
              <a:spcBef>
                <a:spcPct val="0"/>
              </a:spcBef>
            </a:pPr>
            <a:endParaRPr/>
          </a:p>
          <a:p>
            <a:pPr marL="0" lvl="0" indent="0" algn="just">
              <a:lnSpc>
                <a:spcPts val="3919"/>
              </a:lnSpc>
              <a:spcBef>
                <a:spcPct val="0"/>
              </a:spcBef>
            </a:pPr>
            <a:r>
              <a:rPr lang="en-US" sz="2799" u="none" spc="195">
                <a:solidFill>
                  <a:srgbClr val="000000"/>
                </a:solidFill>
                <a:latin typeface="Raleway"/>
              </a:rPr>
              <a:t>En este método cada cluster pertenece a una </a:t>
            </a:r>
            <a:r>
              <a:rPr lang="en-US" sz="2799" u="none" spc="195">
                <a:solidFill>
                  <a:srgbClr val="000000"/>
                </a:solidFill>
                <a:latin typeface="Raleway Bold"/>
              </a:rPr>
              <a:t>distribución normal</a:t>
            </a:r>
            <a:r>
              <a:rPr lang="en-US" sz="2799" u="none" spc="195">
                <a:solidFill>
                  <a:srgbClr val="000000"/>
                </a:solidFill>
                <a:latin typeface="Raleway"/>
              </a:rPr>
              <a:t>, </a:t>
            </a:r>
          </a:p>
          <a:p>
            <a:pPr marL="0" lvl="0" indent="0" algn="just">
              <a:lnSpc>
                <a:spcPts val="3919"/>
              </a:lnSpc>
              <a:spcBef>
                <a:spcPct val="0"/>
              </a:spcBef>
            </a:pPr>
            <a:endParaRPr lang="en-US" sz="2799" u="none" spc="195">
              <a:solidFill>
                <a:srgbClr val="000000"/>
              </a:solidFill>
              <a:latin typeface="Raleway"/>
            </a:endParaRPr>
          </a:p>
          <a:p>
            <a:pPr marL="0" lvl="0" indent="0" algn="just">
              <a:lnSpc>
                <a:spcPts val="3919"/>
              </a:lnSpc>
              <a:spcBef>
                <a:spcPct val="0"/>
              </a:spcBef>
            </a:pPr>
            <a:r>
              <a:rPr lang="en-US" sz="2799" u="none" spc="195">
                <a:solidFill>
                  <a:srgbClr val="000000"/>
                </a:solidFill>
                <a:latin typeface="Raleway"/>
              </a:rPr>
              <a:t>La idea es que los puntos son divididos con base en la </a:t>
            </a:r>
            <a:r>
              <a:rPr lang="en-US" sz="2799" u="none" spc="195">
                <a:solidFill>
                  <a:srgbClr val="000000"/>
                </a:solidFill>
                <a:latin typeface="Raleway Bold"/>
              </a:rPr>
              <a:t>probabilidad </a:t>
            </a:r>
            <a:r>
              <a:rPr lang="en-US" sz="2799" u="none" spc="195">
                <a:solidFill>
                  <a:srgbClr val="000000"/>
                </a:solidFill>
                <a:latin typeface="Raleway"/>
              </a:rPr>
              <a:t>de pertenecer a la misma distribución normal.</a:t>
            </a:r>
          </a:p>
        </p:txBody>
      </p:sp>
      <p:sp>
        <p:nvSpPr>
          <p:cNvPr id="11" name="TextBox 11"/>
          <p:cNvSpPr txBox="1"/>
          <p:nvPr/>
        </p:nvSpPr>
        <p:spPr>
          <a:xfrm>
            <a:off x="4657792" y="6599628"/>
            <a:ext cx="6296444" cy="2472055"/>
          </a:xfrm>
          <a:prstGeom prst="rect">
            <a:avLst/>
          </a:prstGeom>
        </p:spPr>
        <p:txBody>
          <a:bodyPr lIns="0" tIns="0" rIns="0" bIns="0" rtlCol="0" anchor="t">
            <a:spAutoFit/>
          </a:bodyPr>
          <a:lstStyle/>
          <a:p>
            <a:pPr>
              <a:lnSpc>
                <a:spcPts val="3919"/>
              </a:lnSpc>
            </a:pPr>
            <a:endParaRPr/>
          </a:p>
          <a:p>
            <a:pPr>
              <a:lnSpc>
                <a:spcPts val="3919"/>
              </a:lnSpc>
            </a:pPr>
            <a:endParaRPr/>
          </a:p>
          <a:p>
            <a:pPr>
              <a:lnSpc>
                <a:spcPts val="3919"/>
              </a:lnSpc>
            </a:pPr>
            <a:r>
              <a:rPr lang="en-US" sz="2799" spc="195">
                <a:solidFill>
                  <a:srgbClr val="000000"/>
                </a:solidFill>
                <a:latin typeface="Raleway"/>
              </a:rPr>
              <a:t>Un</a:t>
            </a:r>
            <a:r>
              <a:rPr lang="en-US" sz="2800" spc="196">
                <a:solidFill>
                  <a:srgbClr val="000000"/>
                </a:solidFill>
                <a:latin typeface="Raleway"/>
              </a:rPr>
              <a:t> algoritmo de clustering</a:t>
            </a:r>
          </a:p>
          <a:p>
            <a:pPr>
              <a:lnSpc>
                <a:spcPts val="3919"/>
              </a:lnSpc>
            </a:pPr>
            <a:r>
              <a:rPr lang="en-US" sz="2800" spc="196">
                <a:solidFill>
                  <a:srgbClr val="000000"/>
                </a:solidFill>
                <a:latin typeface="Raleway"/>
              </a:rPr>
              <a:t>perteneciente a este tipo </a:t>
            </a:r>
          </a:p>
          <a:p>
            <a:pPr>
              <a:lnSpc>
                <a:spcPts val="3919"/>
              </a:lnSpc>
            </a:pPr>
            <a:r>
              <a:rPr lang="en-US" sz="2800" spc="196">
                <a:solidFill>
                  <a:srgbClr val="000000"/>
                </a:solidFill>
                <a:latin typeface="Raleway"/>
              </a:rPr>
              <a:t>es </a:t>
            </a:r>
            <a:r>
              <a:rPr lang="en-US" sz="2800" spc="196">
                <a:solidFill>
                  <a:srgbClr val="000000"/>
                </a:solidFill>
                <a:latin typeface="Raleway Bold"/>
              </a:rPr>
              <a:t>Gaussian mixture models</a:t>
            </a:r>
            <a:r>
              <a:rPr lang="en-US" sz="2800" spc="196">
                <a:solidFill>
                  <a:srgbClr val="000000"/>
                </a:solidFill>
                <a:latin typeface="Raleway"/>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BF5"/>
        </a:solidFill>
        <a:effectLst/>
      </p:bgPr>
    </p:bg>
    <p:spTree>
      <p:nvGrpSpPr>
        <p:cNvPr id="1" name=""/>
        <p:cNvGrpSpPr/>
        <p:nvPr/>
      </p:nvGrpSpPr>
      <p:grpSpPr>
        <a:xfrm>
          <a:off x="0" y="0"/>
          <a:ext cx="0" cy="0"/>
          <a:chOff x="0" y="0"/>
          <a:chExt cx="0" cy="0"/>
        </a:xfrm>
      </p:grpSpPr>
      <p:grpSp>
        <p:nvGrpSpPr>
          <p:cNvPr id="2" name="Group 2"/>
          <p:cNvGrpSpPr/>
          <p:nvPr/>
        </p:nvGrpSpPr>
        <p:grpSpPr>
          <a:xfrm>
            <a:off x="-755831" y="-1464854"/>
            <a:ext cx="18015131" cy="10723154"/>
            <a:chOff x="0" y="0"/>
            <a:chExt cx="72888844" cy="43385658"/>
          </a:xfrm>
        </p:grpSpPr>
        <p:sp>
          <p:nvSpPr>
            <p:cNvPr id="3" name="Freeform 3"/>
            <p:cNvSpPr/>
            <p:nvPr/>
          </p:nvSpPr>
          <p:spPr>
            <a:xfrm>
              <a:off x="0" y="0"/>
              <a:ext cx="72888841" cy="43385659"/>
            </a:xfrm>
            <a:custGeom>
              <a:avLst/>
              <a:gdLst/>
              <a:ahLst/>
              <a:cxnLst/>
              <a:rect l="l" t="t" r="r" b="b"/>
              <a:pathLst>
                <a:path w="72888841" h="43385659">
                  <a:moveTo>
                    <a:pt x="72662783" y="0"/>
                  </a:moveTo>
                  <a:lnTo>
                    <a:pt x="0" y="0"/>
                  </a:lnTo>
                  <a:lnTo>
                    <a:pt x="0" y="43385659"/>
                  </a:lnTo>
                  <a:lnTo>
                    <a:pt x="72888841" y="43385659"/>
                  </a:lnTo>
                  <a:lnTo>
                    <a:pt x="72888841" y="0"/>
                  </a:lnTo>
                  <a:lnTo>
                    <a:pt x="72662783" y="0"/>
                  </a:lnTo>
                  <a:close/>
                  <a:moveTo>
                    <a:pt x="72662783" y="43159598"/>
                  </a:moveTo>
                  <a:lnTo>
                    <a:pt x="228600" y="43159598"/>
                  </a:lnTo>
                  <a:lnTo>
                    <a:pt x="228600" y="228600"/>
                  </a:lnTo>
                  <a:lnTo>
                    <a:pt x="72662783" y="228600"/>
                  </a:lnTo>
                  <a:lnTo>
                    <a:pt x="72662783" y="43159598"/>
                  </a:lnTo>
                  <a:close/>
                </a:path>
              </a:pathLst>
            </a:custGeom>
            <a:solidFill>
              <a:srgbClr val="01949A"/>
            </a:solidFill>
          </p:spPr>
        </p:sp>
      </p:grpSp>
      <p:grpSp>
        <p:nvGrpSpPr>
          <p:cNvPr id="4" name="Group 4"/>
          <p:cNvGrpSpPr/>
          <p:nvPr/>
        </p:nvGrpSpPr>
        <p:grpSpPr>
          <a:xfrm>
            <a:off x="711194" y="1028700"/>
            <a:ext cx="15081082" cy="10324703"/>
            <a:chOff x="0" y="0"/>
            <a:chExt cx="61017743" cy="41773533"/>
          </a:xfrm>
        </p:grpSpPr>
        <p:sp>
          <p:nvSpPr>
            <p:cNvPr id="5" name="Freeform 5"/>
            <p:cNvSpPr/>
            <p:nvPr/>
          </p:nvSpPr>
          <p:spPr>
            <a:xfrm>
              <a:off x="0" y="0"/>
              <a:ext cx="61017745" cy="41773534"/>
            </a:xfrm>
            <a:custGeom>
              <a:avLst/>
              <a:gdLst/>
              <a:ahLst/>
              <a:cxnLst/>
              <a:rect l="l" t="t" r="r" b="b"/>
              <a:pathLst>
                <a:path w="61017745" h="41773534">
                  <a:moveTo>
                    <a:pt x="60791682" y="0"/>
                  </a:moveTo>
                  <a:lnTo>
                    <a:pt x="0" y="0"/>
                  </a:lnTo>
                  <a:lnTo>
                    <a:pt x="0" y="41773534"/>
                  </a:lnTo>
                  <a:lnTo>
                    <a:pt x="61017745" y="41773534"/>
                  </a:lnTo>
                  <a:lnTo>
                    <a:pt x="61017745" y="0"/>
                  </a:lnTo>
                  <a:lnTo>
                    <a:pt x="60791682" y="0"/>
                  </a:lnTo>
                  <a:close/>
                  <a:moveTo>
                    <a:pt x="60791682" y="41547473"/>
                  </a:moveTo>
                  <a:lnTo>
                    <a:pt x="228600" y="41547473"/>
                  </a:lnTo>
                  <a:lnTo>
                    <a:pt x="228600" y="228600"/>
                  </a:lnTo>
                  <a:lnTo>
                    <a:pt x="60791682" y="228600"/>
                  </a:lnTo>
                  <a:lnTo>
                    <a:pt x="60791682" y="41547473"/>
                  </a:lnTo>
                  <a:close/>
                </a:path>
              </a:pathLst>
            </a:custGeom>
            <a:solidFill>
              <a:srgbClr val="01949A"/>
            </a:solidFill>
          </p:spPr>
        </p:sp>
      </p:grpSp>
      <p:sp>
        <p:nvSpPr>
          <p:cNvPr id="6" name="AutoShape 6"/>
          <p:cNvSpPr/>
          <p:nvPr/>
        </p:nvSpPr>
        <p:spPr>
          <a:xfrm>
            <a:off x="16459624" y="-1014239"/>
            <a:ext cx="2465926" cy="5657779"/>
          </a:xfrm>
          <a:prstGeom prst="rect">
            <a:avLst/>
          </a:prstGeom>
          <a:solidFill>
            <a:srgbClr val="CD0046"/>
          </a:solidFill>
        </p:spPr>
      </p:sp>
      <p:sp>
        <p:nvSpPr>
          <p:cNvPr id="7" name="AutoShape 7"/>
          <p:cNvSpPr/>
          <p:nvPr/>
        </p:nvSpPr>
        <p:spPr>
          <a:xfrm>
            <a:off x="-941794" y="7868993"/>
            <a:ext cx="5291306" cy="3484410"/>
          </a:xfrm>
          <a:prstGeom prst="rect">
            <a:avLst/>
          </a:prstGeom>
          <a:solidFill>
            <a:srgbClr val="01949A"/>
          </a:solidFill>
        </p:spPr>
      </p:sp>
      <p:pic>
        <p:nvPicPr>
          <p:cNvPr id="8" name="Picture 8"/>
          <p:cNvPicPr>
            <a:picLocks noChangeAspect="1"/>
          </p:cNvPicPr>
          <p:nvPr/>
        </p:nvPicPr>
        <p:blipFill>
          <a:blip r:embed="rId2"/>
          <a:srcRect t="9382"/>
          <a:stretch>
            <a:fillRect/>
          </a:stretch>
        </p:blipFill>
        <p:spPr>
          <a:xfrm>
            <a:off x="1207527" y="3896723"/>
            <a:ext cx="4995376" cy="3399432"/>
          </a:xfrm>
          <a:prstGeom prst="rect">
            <a:avLst/>
          </a:prstGeom>
        </p:spPr>
      </p:pic>
      <p:sp>
        <p:nvSpPr>
          <p:cNvPr id="9" name="TextBox 9"/>
          <p:cNvSpPr txBox="1"/>
          <p:nvPr/>
        </p:nvSpPr>
        <p:spPr>
          <a:xfrm>
            <a:off x="1207527" y="1814650"/>
            <a:ext cx="14088416" cy="830580"/>
          </a:xfrm>
          <a:prstGeom prst="rect">
            <a:avLst/>
          </a:prstGeom>
        </p:spPr>
        <p:txBody>
          <a:bodyPr lIns="0" tIns="0" rIns="0" bIns="0" rtlCol="0" anchor="t">
            <a:spAutoFit/>
          </a:bodyPr>
          <a:lstStyle/>
          <a:p>
            <a:pPr algn="ctr">
              <a:lnSpc>
                <a:spcPts val="6434"/>
              </a:lnSpc>
            </a:pPr>
            <a:r>
              <a:rPr lang="en-US" sz="5500" spc="495">
                <a:solidFill>
                  <a:srgbClr val="01949A"/>
                </a:solidFill>
                <a:latin typeface="Raleway Bold"/>
              </a:rPr>
              <a:t>DENSITY BASED CLUSTERING</a:t>
            </a:r>
          </a:p>
        </p:txBody>
      </p:sp>
      <p:sp>
        <p:nvSpPr>
          <p:cNvPr id="10" name="TextBox 10"/>
          <p:cNvSpPr txBox="1"/>
          <p:nvPr/>
        </p:nvSpPr>
        <p:spPr>
          <a:xfrm>
            <a:off x="7891841" y="3008857"/>
            <a:ext cx="7228035" cy="5939155"/>
          </a:xfrm>
          <a:prstGeom prst="rect">
            <a:avLst/>
          </a:prstGeom>
        </p:spPr>
        <p:txBody>
          <a:bodyPr lIns="0" tIns="0" rIns="0" bIns="0" rtlCol="0" anchor="t">
            <a:spAutoFit/>
          </a:bodyPr>
          <a:lstStyle/>
          <a:p>
            <a:pPr algn="just">
              <a:lnSpc>
                <a:spcPts val="3919"/>
              </a:lnSpc>
            </a:pPr>
            <a:r>
              <a:rPr lang="en-US" sz="2800" spc="196">
                <a:solidFill>
                  <a:srgbClr val="000000"/>
                </a:solidFill>
                <a:latin typeface="Raleway"/>
              </a:rPr>
              <a:t>Los clusters son definidos por </a:t>
            </a:r>
            <a:r>
              <a:rPr lang="en-US" sz="2800" spc="196">
                <a:solidFill>
                  <a:srgbClr val="000000"/>
                </a:solidFill>
                <a:latin typeface="Raleway Bold"/>
              </a:rPr>
              <a:t>áreas </a:t>
            </a:r>
            <a:r>
              <a:rPr lang="en-US" sz="2800" spc="196">
                <a:solidFill>
                  <a:srgbClr val="000000"/>
                </a:solidFill>
                <a:latin typeface="Raleway"/>
              </a:rPr>
              <a:t>de concentración.</a:t>
            </a:r>
          </a:p>
          <a:p>
            <a:pPr algn="just">
              <a:lnSpc>
                <a:spcPts val="3919"/>
              </a:lnSpc>
            </a:pPr>
            <a:endParaRPr lang="en-US" sz="2800" spc="196">
              <a:solidFill>
                <a:srgbClr val="000000"/>
              </a:solidFill>
              <a:latin typeface="Raleway"/>
            </a:endParaRPr>
          </a:p>
          <a:p>
            <a:pPr algn="just">
              <a:lnSpc>
                <a:spcPts val="3919"/>
              </a:lnSpc>
            </a:pPr>
            <a:r>
              <a:rPr lang="en-US" sz="2799" spc="195">
                <a:solidFill>
                  <a:srgbClr val="000000"/>
                </a:solidFill>
                <a:latin typeface="Raleway"/>
              </a:rPr>
              <a:t>Se </a:t>
            </a:r>
            <a:r>
              <a:rPr lang="en-US" sz="2800" spc="196">
                <a:solidFill>
                  <a:srgbClr val="000000"/>
                </a:solidFill>
                <a:latin typeface="Raleway"/>
              </a:rPr>
              <a:t>trata de </a:t>
            </a:r>
            <a:r>
              <a:rPr lang="en-US" sz="2800" spc="196">
                <a:solidFill>
                  <a:srgbClr val="000000"/>
                </a:solidFill>
                <a:latin typeface="Raleway Bold"/>
              </a:rPr>
              <a:t>conectar </a:t>
            </a:r>
            <a:r>
              <a:rPr lang="en-US" sz="2800" spc="196">
                <a:solidFill>
                  <a:srgbClr val="000000"/>
                </a:solidFill>
                <a:latin typeface="Raleway"/>
              </a:rPr>
              <a:t>puntos cuya distancia entre sí es considerada pequeña.</a:t>
            </a:r>
          </a:p>
          <a:p>
            <a:pPr algn="just">
              <a:lnSpc>
                <a:spcPts val="3919"/>
              </a:lnSpc>
            </a:pPr>
            <a:endParaRPr lang="en-US" sz="2800" spc="196">
              <a:solidFill>
                <a:srgbClr val="000000"/>
              </a:solidFill>
              <a:latin typeface="Raleway"/>
            </a:endParaRPr>
          </a:p>
          <a:p>
            <a:pPr algn="just">
              <a:lnSpc>
                <a:spcPts val="3919"/>
              </a:lnSpc>
            </a:pPr>
            <a:r>
              <a:rPr lang="en-US" sz="2799" spc="195">
                <a:solidFill>
                  <a:srgbClr val="000000"/>
                </a:solidFill>
                <a:latin typeface="Raleway"/>
              </a:rPr>
              <a:t>Un c</a:t>
            </a:r>
            <a:r>
              <a:rPr lang="en-US" sz="2800" spc="196">
                <a:solidFill>
                  <a:srgbClr val="000000"/>
                </a:solidFill>
                <a:latin typeface="Raleway"/>
              </a:rPr>
              <a:t>luster contiene a todos los puntos relacionados dentro de una distancia limitada y considera como irregular a las áreas esparcidas entre clusters.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756</Words>
  <Application>Microsoft Office PowerPoint</Application>
  <PresentationFormat>Custom</PresentationFormat>
  <Paragraphs>127</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Arimo</vt:lpstr>
      <vt:lpstr>Calibri</vt:lpstr>
      <vt:lpstr>Raleway Bold Italics</vt:lpstr>
      <vt:lpstr>Arial</vt:lpstr>
      <vt:lpstr>Raleway Italics</vt:lpstr>
      <vt:lpstr>Raleway</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Copia de Blanco Rojo Azul Listado Inmobiliaria Presentación</dc:title>
  <cp:lastModifiedBy>Noé López</cp:lastModifiedBy>
  <cp:revision>6</cp:revision>
  <dcterms:created xsi:type="dcterms:W3CDTF">2006-08-16T00:00:00Z</dcterms:created>
  <dcterms:modified xsi:type="dcterms:W3CDTF">2020-09-23T15:01:33Z</dcterms:modified>
  <dc:identifier>DAEIfsrSmTQ</dc:identifier>
</cp:coreProperties>
</file>